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1"/>
    <p:sldMasterId id="2147483678" r:id="rId2"/>
    <p:sldMasterId id="2147483682" r:id="rId3"/>
  </p:sldMasterIdLst>
  <p:notesMasterIdLst>
    <p:notesMasterId r:id="rId49"/>
  </p:notesMasterIdLst>
  <p:handoutMasterIdLst>
    <p:handoutMasterId r:id="rId50"/>
  </p:handoutMasterIdLst>
  <p:sldIdLst>
    <p:sldId id="268" r:id="rId4"/>
    <p:sldId id="316" r:id="rId5"/>
    <p:sldId id="360" r:id="rId6"/>
    <p:sldId id="315" r:id="rId7"/>
    <p:sldId id="312" r:id="rId8"/>
    <p:sldId id="402" r:id="rId9"/>
    <p:sldId id="313" r:id="rId10"/>
    <p:sldId id="403" r:id="rId11"/>
    <p:sldId id="395" r:id="rId12"/>
    <p:sldId id="392" r:id="rId13"/>
    <p:sldId id="404" r:id="rId14"/>
    <p:sldId id="359" r:id="rId15"/>
    <p:sldId id="364" r:id="rId16"/>
    <p:sldId id="405" r:id="rId17"/>
    <p:sldId id="365" r:id="rId18"/>
    <p:sldId id="366" r:id="rId19"/>
    <p:sldId id="367" r:id="rId20"/>
    <p:sldId id="368" r:id="rId21"/>
    <p:sldId id="399" r:id="rId22"/>
    <p:sldId id="401" r:id="rId23"/>
    <p:sldId id="306" r:id="rId24"/>
    <p:sldId id="384" r:id="rId25"/>
    <p:sldId id="385" r:id="rId26"/>
    <p:sldId id="386" r:id="rId27"/>
    <p:sldId id="387" r:id="rId28"/>
    <p:sldId id="388" r:id="rId29"/>
    <p:sldId id="389" r:id="rId30"/>
    <p:sldId id="381" r:id="rId31"/>
    <p:sldId id="382" r:id="rId32"/>
    <p:sldId id="383" r:id="rId33"/>
    <p:sldId id="307" r:id="rId34"/>
    <p:sldId id="390" r:id="rId35"/>
    <p:sldId id="350" r:id="rId36"/>
    <p:sldId id="308" r:id="rId37"/>
    <p:sldId id="334" r:id="rId38"/>
    <p:sldId id="376" r:id="rId39"/>
    <p:sldId id="377" r:id="rId40"/>
    <p:sldId id="378" r:id="rId41"/>
    <p:sldId id="374" r:id="rId42"/>
    <p:sldId id="375" r:id="rId43"/>
    <p:sldId id="309" r:id="rId44"/>
    <p:sldId id="341" r:id="rId45"/>
    <p:sldId id="342" r:id="rId46"/>
    <p:sldId id="300" r:id="rId47"/>
    <p:sldId id="398" r:id="rId48"/>
  </p:sldIdLst>
  <p:sldSz cx="12801600" cy="9601200" type="A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F8A1C5AF-D792-47FE-B6AE-8AA5EB2B497E}">
          <p14:sldIdLst>
            <p14:sldId id="268"/>
            <p14:sldId id="316"/>
            <p14:sldId id="360"/>
            <p14:sldId id="315"/>
            <p14:sldId id="312"/>
            <p14:sldId id="402"/>
            <p14:sldId id="313"/>
            <p14:sldId id="403"/>
            <p14:sldId id="395"/>
            <p14:sldId id="392"/>
            <p14:sldId id="404"/>
            <p14:sldId id="359"/>
            <p14:sldId id="364"/>
            <p14:sldId id="405"/>
            <p14:sldId id="365"/>
            <p14:sldId id="366"/>
            <p14:sldId id="367"/>
            <p14:sldId id="368"/>
            <p14:sldId id="399"/>
            <p14:sldId id="401"/>
            <p14:sldId id="306"/>
            <p14:sldId id="384"/>
            <p14:sldId id="385"/>
            <p14:sldId id="386"/>
            <p14:sldId id="387"/>
            <p14:sldId id="388"/>
            <p14:sldId id="389"/>
            <p14:sldId id="381"/>
            <p14:sldId id="382"/>
            <p14:sldId id="383"/>
            <p14:sldId id="307"/>
            <p14:sldId id="390"/>
            <p14:sldId id="350"/>
            <p14:sldId id="308"/>
            <p14:sldId id="334"/>
            <p14:sldId id="376"/>
            <p14:sldId id="377"/>
            <p14:sldId id="378"/>
            <p14:sldId id="374"/>
            <p14:sldId id="375"/>
            <p14:sldId id="309"/>
            <p14:sldId id="341"/>
            <p14:sldId id="342"/>
            <p14:sldId id="300"/>
            <p14:sldId id="398"/>
          </p14:sldIdLst>
        </p14:section>
      </p14:sectionLst>
    </p:ext>
    <p:ext uri="{EFAFB233-063F-42B5-8137-9DF3F51BA10A}">
      <p15:sldGuideLst xmlns="" xmlns:p15="http://schemas.microsoft.com/office/powerpoint/2012/main">
        <p15:guide id="1" orient="horz" pos="684" userDrawn="1">
          <p15:clr>
            <a:srgbClr val="A4A3A4"/>
          </p15:clr>
        </p15:guide>
        <p15:guide id="2" pos="4032" userDrawn="1">
          <p15:clr>
            <a:srgbClr val="A4A3A4"/>
          </p15:clr>
        </p15:guide>
        <p15:guide id="3" orient="horz" pos="549">
          <p15:clr>
            <a:srgbClr val="A4A3A4"/>
          </p15:clr>
        </p15:guide>
        <p15:guide id="4" pos="4308">
          <p15:clr>
            <a:srgbClr val="A4A3A4"/>
          </p15:clr>
        </p15:guide>
        <p15:guide id="5" pos="7397">
          <p15:clr>
            <a:srgbClr val="A4A3A4"/>
          </p15:clr>
        </p15:guide>
        <p15:guide id="6" orient="horz" pos="4222">
          <p15:clr>
            <a:srgbClr val="A4A3A4"/>
          </p15:clr>
        </p15:guide>
        <p15:guide id="7" orient="horz" pos="698">
          <p15:clr>
            <a:srgbClr val="A4A3A4"/>
          </p15:clr>
        </p15:guide>
        <p15:guide id="8" orient="horz" pos="1871">
          <p15:clr>
            <a:srgbClr val="A4A3A4"/>
          </p15:clr>
        </p15:guide>
        <p15:guide id="9" orient="horz" pos="2557">
          <p15:clr>
            <a:srgbClr val="A4A3A4"/>
          </p15:clr>
        </p15:guide>
        <p15:guide id="10" orient="horz" pos="3453">
          <p15:clr>
            <a:srgbClr val="A4A3A4"/>
          </p15:clr>
        </p15:guide>
        <p15:guide id="11" pos="3760">
          <p15:clr>
            <a:srgbClr val="A4A3A4"/>
          </p15:clr>
        </p15:guide>
        <p15:guide id="12" pos="57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eusz Paradowski" initials="MP" lastIdx="6" clrIdx="0"/>
  <p:cmAuthor id="2" name="Użytkownik Microsoft Office" initials="Office" lastIdx="1" clrIdx="1"/>
  <p:cmAuthor id="3" name="User2" initials="U" lastIdx="1" clrIdx="2"/>
  <p:cmAuthor id="4" name="User8" initials="U"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7B"/>
    <a:srgbClr val="C7658A"/>
    <a:srgbClr val="9D9D91"/>
    <a:srgbClr val="D07D9B"/>
    <a:srgbClr val="FF66FF"/>
    <a:srgbClr val="AA0078"/>
    <a:srgbClr val="D793AD"/>
    <a:srgbClr val="BFBFBF"/>
    <a:srgbClr val="3A3A22"/>
    <a:srgbClr val="E3F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5" autoAdjust="0"/>
    <p:restoredTop sz="95897" autoAdjust="0"/>
  </p:normalViewPr>
  <p:slideViewPr>
    <p:cSldViewPr snapToGrid="0">
      <p:cViewPr>
        <p:scale>
          <a:sx n="85" d="100"/>
          <a:sy n="85" d="100"/>
        </p:scale>
        <p:origin x="-1296" y="-42"/>
      </p:cViewPr>
      <p:guideLst>
        <p:guide orient="horz" pos="684"/>
        <p:guide orient="horz" pos="549"/>
        <p:guide orient="horz" pos="4222"/>
        <p:guide orient="horz" pos="698"/>
        <p:guide orient="horz" pos="1871"/>
        <p:guide orient="horz" pos="2557"/>
        <p:guide orient="horz" pos="3453"/>
        <p:guide pos="4032"/>
        <p:guide pos="4308"/>
        <p:guide pos="7397"/>
        <p:guide pos="3760"/>
        <p:guide pos="576"/>
      </p:guideLst>
    </p:cSldViewPr>
  </p:slideViewPr>
  <p:outlineViewPr>
    <p:cViewPr>
      <p:scale>
        <a:sx n="33" d="100"/>
        <a:sy n="33" d="100"/>
      </p:scale>
      <p:origin x="0" y="0"/>
    </p:cViewPr>
  </p:outlin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192.168.90.2\Wymiana\Ksiegowosc\KSI&#280;GOWO&#346;&#262;%20-%20DOKUMENTY\GRUPA%20HUBSTYLE\5.%20RAPORTY%20HUBSTYLE\RAPORTY%202019\Raport%204Q\Tabelki%20do%20sprawozdania%20zarz&#261;du.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Arkusz_programu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Arkusz_programu_Microsoft_Excel2.xlsx"/></Relationships>
</file>

<file path=ppt/charts/_rels/chart4.xml.rels><?xml version="1.0" encoding="UTF-8" standalone="yes"?>
<Relationships xmlns="http://schemas.openxmlformats.org/package/2006/relationships"><Relationship Id="rId1" Type="http://schemas.openxmlformats.org/officeDocument/2006/relationships/oleObject" Target="Wykres%202%20w%20programie%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73887887674502"/>
          <c:y val="9.2127715029292803E-2"/>
          <c:w val="0.51841697398577802"/>
          <c:h val="0.60414015887342898"/>
        </c:manualLayout>
      </c:layout>
      <c:doughnutChart>
        <c:varyColors val="1"/>
        <c:ser>
          <c:idx val="0"/>
          <c:order val="0"/>
          <c:dPt>
            <c:idx val="0"/>
            <c:bubble3D val="0"/>
            <c:spPr>
              <a:solidFill>
                <a:srgbClr val="C0507B"/>
              </a:solidFill>
            </c:spPr>
            <c:extLst xmlns:c16r2="http://schemas.microsoft.com/office/drawing/2015/06/chart">
              <c:ext xmlns:c16="http://schemas.microsoft.com/office/drawing/2014/chart" uri="{C3380CC4-5D6E-409C-BE32-E72D297353CC}">
                <c16:uniqueId val="{00000003-3A41-45D6-9E40-46C30AF0DE65}"/>
              </c:ext>
            </c:extLst>
          </c:dPt>
          <c:dPt>
            <c:idx val="1"/>
            <c:bubble3D val="0"/>
            <c:spPr>
              <a:solidFill>
                <a:srgbClr val="AA0078"/>
              </a:solidFill>
            </c:spPr>
            <c:extLst xmlns:c16r2="http://schemas.microsoft.com/office/drawing/2015/06/chart">
              <c:ext xmlns:c16="http://schemas.microsoft.com/office/drawing/2014/chart" uri="{C3380CC4-5D6E-409C-BE32-E72D297353CC}">
                <c16:uniqueId val="{00000005-3A41-45D6-9E40-46C30AF0DE65}"/>
              </c:ext>
            </c:extLst>
          </c:dPt>
          <c:dLbls>
            <c:dLbl>
              <c:idx val="0"/>
              <c:layout>
                <c:manualLayout>
                  <c:x val="-6.6463283801452694E-2"/>
                  <c:y val="1.2086269786957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A41-45D6-9E40-46C30AF0DE65}"/>
                </c:ext>
              </c:extLst>
            </c:dLbl>
            <c:dLbl>
              <c:idx val="1"/>
              <c:layout>
                <c:manualLayout>
                  <c:x val="0"/>
                  <c:y val="-7.677246397930169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3A41-45D6-9E40-46C30AF0DE65}"/>
                </c:ext>
              </c:extLst>
            </c:dLbl>
            <c:spPr>
              <a:noFill/>
              <a:ln>
                <a:noFill/>
              </a:ln>
              <a:effectLst/>
            </c:spPr>
            <c:txPr>
              <a:bodyPr/>
              <a:lstStyle/>
              <a:p>
                <a:pPr>
                  <a:defRPr sz="900"/>
                </a:pPr>
                <a:endParaRPr lang="pl-P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Arkusz16!$B$27:$B$28</c:f>
              <c:strCache>
                <c:ptCount val="2"/>
                <c:pt idx="0">
                  <c:v>Sprzedaż odzieży</c:v>
                </c:pt>
                <c:pt idx="1">
                  <c:v>Inwestycyjny</c:v>
                </c:pt>
              </c:strCache>
            </c:strRef>
          </c:cat>
          <c:val>
            <c:numRef>
              <c:f>Arkusz16!$D$27:$D$28</c:f>
              <c:numCache>
                <c:formatCode>0.00%</c:formatCode>
                <c:ptCount val="2"/>
                <c:pt idx="0">
                  <c:v>0.94581545064377681</c:v>
                </c:pt>
                <c:pt idx="1">
                  <c:v>5.4184549356223174E-2</c:v>
                </c:pt>
              </c:numCache>
            </c:numRef>
          </c:val>
          <c:extLst xmlns:c16r2="http://schemas.microsoft.com/office/drawing/2015/06/chart">
            <c:ext xmlns:c16="http://schemas.microsoft.com/office/drawing/2014/chart" uri="{C3380CC4-5D6E-409C-BE32-E72D297353CC}">
              <c16:uniqueId val="{00000006-3A41-45D6-9E40-46C30AF0DE65}"/>
            </c:ext>
          </c:extLst>
        </c:ser>
        <c:dLbls>
          <c:showLegendKey val="0"/>
          <c:showVal val="1"/>
          <c:showCatName val="0"/>
          <c:showSerName val="0"/>
          <c:showPercent val="0"/>
          <c:showBubbleSize val="0"/>
          <c:showLeaderLines val="0"/>
        </c:dLbls>
        <c:firstSliceAng val="0"/>
        <c:holeSize val="50"/>
      </c:doughnutChart>
    </c:plotArea>
    <c:legend>
      <c:legendPos val="b"/>
      <c:layout>
        <c:manualLayout>
          <c:xMode val="edge"/>
          <c:yMode val="edge"/>
          <c:x val="7.3988504901819005E-2"/>
          <c:y val="0.71665603145113599"/>
          <c:w val="0.88407314401429404"/>
          <c:h val="6.6833663089211306E-2"/>
        </c:manualLayout>
      </c:layout>
      <c:overlay val="0"/>
      <c:txPr>
        <a:bodyPr/>
        <a:lstStyle/>
        <a:p>
          <a:pPr rtl="0">
            <a:defRPr sz="1100"/>
          </a:pPr>
          <a:endParaRPr lang="pl-PL"/>
        </a:p>
      </c:txPr>
    </c:legend>
    <c:plotVisOnly val="1"/>
    <c:dispBlanksAs val="gap"/>
    <c:showDLblsOverMax val="0"/>
  </c:chart>
  <c:spPr>
    <a:ln>
      <a:noFill/>
    </a:ln>
  </c:spPr>
  <c:txPr>
    <a:bodyPr/>
    <a:lstStyle/>
    <a:p>
      <a:pPr>
        <a:defRPr sz="860">
          <a:latin typeface="+mj-lt"/>
        </a:defRPr>
      </a:pPr>
      <a:endParaRPr lang="pl-PL"/>
    </a:p>
  </c:txPr>
  <c:externalData r:id="rId1">
    <c:autoUpdate val="1"/>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5590166866839E-2"/>
          <c:y val="4.1744333438316697E-2"/>
          <c:w val="0.94288196662663204"/>
          <c:h val="0.73467594087194898"/>
        </c:manualLayout>
      </c:layout>
      <c:barChart>
        <c:barDir val="col"/>
        <c:grouping val="clustered"/>
        <c:varyColors val="0"/>
        <c:ser>
          <c:idx val="1"/>
          <c:order val="1"/>
          <c:tx>
            <c:strRef>
              <c:f>Arkusz1!$A$3</c:f>
              <c:strCache>
                <c:ptCount val="1"/>
                <c:pt idx="0">
                  <c:v>Zobowiązania długoterminowe</c:v>
                </c:pt>
              </c:strCache>
            </c:strRef>
          </c:tx>
          <c:spPr>
            <a:solidFill>
              <a:schemeClr val="tx1">
                <a:lumMod val="75000"/>
                <a:lumOff val="25000"/>
              </a:schemeClr>
            </a:solidFill>
            <a:effectLst/>
          </c:spPr>
          <c:invertIfNegative val="0"/>
          <c:dPt>
            <c:idx val="1"/>
            <c:invertIfNegative val="0"/>
            <c:bubble3D val="0"/>
            <c:extLst xmlns:c16r2="http://schemas.microsoft.com/office/drawing/2015/06/chart">
              <c:ext xmlns:c16="http://schemas.microsoft.com/office/drawing/2014/chart" uri="{C3380CC4-5D6E-409C-BE32-E72D297353CC}">
                <c16:uniqueId val="{00000001-C414-43FB-8DCD-F8FB267ADA81}"/>
              </c:ext>
            </c:extLst>
          </c:dPt>
          <c:dLbls>
            <c:spPr>
              <a:noFill/>
              <a:ln>
                <a:noFill/>
              </a:ln>
              <a:effectLst/>
            </c:spPr>
            <c:txPr>
              <a:bodyPr/>
              <a:lstStyle/>
              <a:p>
                <a:pPr>
                  <a:defRPr b="1"/>
                </a:pPr>
                <a:endParaRPr lang="pl-P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Arkusz1!$B$1:$C$1</c:f>
              <c:strCache>
                <c:ptCount val="2"/>
                <c:pt idx="0">
                  <c:v>2019</c:v>
                </c:pt>
                <c:pt idx="1">
                  <c:v>2018</c:v>
                </c:pt>
              </c:strCache>
            </c:strRef>
          </c:cat>
          <c:val>
            <c:numRef>
              <c:f>Arkusz1!$B$3:$C$3</c:f>
              <c:numCache>
                <c:formatCode>General</c:formatCode>
                <c:ptCount val="2"/>
                <c:pt idx="0">
                  <c:v>304</c:v>
                </c:pt>
                <c:pt idx="1">
                  <c:v>0</c:v>
                </c:pt>
              </c:numCache>
            </c:numRef>
          </c:val>
          <c:extLst xmlns:c16r2="http://schemas.microsoft.com/office/drawing/2015/06/chart">
            <c:ext xmlns:c16="http://schemas.microsoft.com/office/drawing/2014/chart" uri="{C3380CC4-5D6E-409C-BE32-E72D297353CC}">
              <c16:uniqueId val="{00000002-C414-43FB-8DCD-F8FB267ADA81}"/>
            </c:ext>
          </c:extLst>
        </c:ser>
        <c:ser>
          <c:idx val="2"/>
          <c:order val="2"/>
          <c:tx>
            <c:strRef>
              <c:f>Arkusz1!$A$4</c:f>
              <c:strCache>
                <c:ptCount val="1"/>
                <c:pt idx="0">
                  <c:v>Zobowiązania krótkoterminowe</c:v>
                </c:pt>
              </c:strCache>
            </c:strRef>
          </c:tx>
          <c:spPr>
            <a:solidFill>
              <a:schemeClr val="bg2">
                <a:lumMod val="90000"/>
              </a:schemeClr>
            </a:solidFill>
            <a:effectLst/>
          </c:spPr>
          <c:invertIfNegative val="0"/>
          <c:dPt>
            <c:idx val="1"/>
            <c:invertIfNegative val="0"/>
            <c:bubble3D val="0"/>
            <c:extLst xmlns:c16r2="http://schemas.microsoft.com/office/drawing/2015/06/chart">
              <c:ext xmlns:c16="http://schemas.microsoft.com/office/drawing/2014/chart" uri="{C3380CC4-5D6E-409C-BE32-E72D297353CC}">
                <c16:uniqueId val="{00000003-C414-43FB-8DCD-F8FB267ADA8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j-lt"/>
                    <a:ea typeface="+mn-ea"/>
                    <a:cs typeface="+mn-cs"/>
                  </a:defRPr>
                </a:pPr>
                <a:endParaRPr lang="pl-P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Arkusz1!$B$1:$C$1</c:f>
              <c:strCache>
                <c:ptCount val="2"/>
                <c:pt idx="0">
                  <c:v>2019</c:v>
                </c:pt>
                <c:pt idx="1">
                  <c:v>2018</c:v>
                </c:pt>
              </c:strCache>
            </c:strRef>
          </c:cat>
          <c:val>
            <c:numRef>
              <c:f>Arkusz1!$B$4:$C$4</c:f>
              <c:numCache>
                <c:formatCode>#,##0</c:formatCode>
                <c:ptCount val="2"/>
                <c:pt idx="0">
                  <c:v>13432</c:v>
                </c:pt>
                <c:pt idx="1">
                  <c:v>3228</c:v>
                </c:pt>
              </c:numCache>
            </c:numRef>
          </c:val>
          <c:extLst xmlns:c16r2="http://schemas.microsoft.com/office/drawing/2015/06/chart">
            <c:ext xmlns:c16="http://schemas.microsoft.com/office/drawing/2014/chart" uri="{C3380CC4-5D6E-409C-BE32-E72D297353CC}">
              <c16:uniqueId val="{00000004-C414-43FB-8DCD-F8FB267ADA81}"/>
            </c:ext>
          </c:extLst>
        </c:ser>
        <c:ser>
          <c:idx val="0"/>
          <c:order val="0"/>
          <c:tx>
            <c:strRef>
              <c:f>Arkusz1!$A$2</c:f>
              <c:strCache>
                <c:ptCount val="1"/>
                <c:pt idx="0">
                  <c:v>Kapitał własny</c:v>
                </c:pt>
              </c:strCache>
            </c:strRef>
          </c:tx>
          <c:spPr>
            <a:solidFill>
              <a:srgbClr val="C0507B"/>
            </a:solidFill>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j-lt"/>
                    <a:ea typeface="+mn-ea"/>
                    <a:cs typeface="+mn-cs"/>
                  </a:defRPr>
                </a:pPr>
                <a:endParaRPr lang="pl-P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Arkusz1!$B$1:$C$1</c:f>
              <c:strCache>
                <c:ptCount val="2"/>
                <c:pt idx="0">
                  <c:v>2019</c:v>
                </c:pt>
                <c:pt idx="1">
                  <c:v>2018</c:v>
                </c:pt>
              </c:strCache>
            </c:strRef>
          </c:cat>
          <c:val>
            <c:numRef>
              <c:f>Arkusz1!$B$2:$C$2</c:f>
              <c:numCache>
                <c:formatCode>#,##0</c:formatCode>
                <c:ptCount val="2"/>
                <c:pt idx="0">
                  <c:v>-4732</c:v>
                </c:pt>
                <c:pt idx="1">
                  <c:v>1497</c:v>
                </c:pt>
              </c:numCache>
            </c:numRef>
          </c:val>
          <c:extLst xmlns:c16r2="http://schemas.microsoft.com/office/drawing/2015/06/chart">
            <c:ext xmlns:c16="http://schemas.microsoft.com/office/drawing/2014/chart" uri="{C3380CC4-5D6E-409C-BE32-E72D297353CC}">
              <c16:uniqueId val="{00000000-C414-43FB-8DCD-F8FB267ADA81}"/>
            </c:ext>
          </c:extLst>
        </c:ser>
        <c:dLbls>
          <c:dLblPos val="outEnd"/>
          <c:showLegendKey val="0"/>
          <c:showVal val="1"/>
          <c:showCatName val="0"/>
          <c:showSerName val="0"/>
          <c:showPercent val="0"/>
          <c:showBubbleSize val="0"/>
        </c:dLbls>
        <c:gapWidth val="150"/>
        <c:axId val="143008128"/>
        <c:axId val="143009664"/>
      </c:barChart>
      <c:catAx>
        <c:axId val="143008128"/>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l-PL"/>
          </a:p>
        </c:txPr>
        <c:crossAx val="143009664"/>
        <c:crosses val="autoZero"/>
        <c:auto val="1"/>
        <c:lblAlgn val="ctr"/>
        <c:lblOffset val="100"/>
        <c:noMultiLvlLbl val="0"/>
      </c:catAx>
      <c:valAx>
        <c:axId val="143009664"/>
        <c:scaling>
          <c:orientation val="minMax"/>
        </c:scaling>
        <c:delete val="1"/>
        <c:axPos val="l"/>
        <c:numFmt formatCode="General" sourceLinked="1"/>
        <c:majorTickMark val="none"/>
        <c:minorTickMark val="none"/>
        <c:tickLblPos val="nextTo"/>
        <c:crossAx val="1430081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5590166866839E-2"/>
          <c:y val="0.106772009397372"/>
          <c:w val="0.94288196662663204"/>
          <c:h val="0.66964829516201996"/>
        </c:manualLayout>
      </c:layout>
      <c:barChart>
        <c:barDir val="col"/>
        <c:grouping val="clustered"/>
        <c:varyColors val="0"/>
        <c:ser>
          <c:idx val="0"/>
          <c:order val="0"/>
          <c:tx>
            <c:strRef>
              <c:f>Arkusz1!$A$2</c:f>
              <c:strCache>
                <c:ptCount val="1"/>
                <c:pt idx="0">
                  <c:v>Kapitał własny</c:v>
                </c:pt>
              </c:strCache>
            </c:strRef>
          </c:tx>
          <c:spPr>
            <a:solidFill>
              <a:srgbClr val="C0507B"/>
            </a:solidFill>
            <a:ln>
              <a:noFill/>
            </a:ln>
            <a:effectLst/>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Arkusz1!$B$1:$C$1</c:f>
              <c:strCache>
                <c:ptCount val="2"/>
                <c:pt idx="0">
                  <c:v>2019</c:v>
                </c:pt>
                <c:pt idx="1">
                  <c:v>2018</c:v>
                </c:pt>
              </c:strCache>
            </c:strRef>
          </c:cat>
          <c:val>
            <c:numRef>
              <c:f>Arkusz1!$B$2:$C$2</c:f>
              <c:numCache>
                <c:formatCode>#,##0</c:formatCode>
                <c:ptCount val="2"/>
                <c:pt idx="0">
                  <c:v>2878</c:v>
                </c:pt>
                <c:pt idx="1">
                  <c:v>5441</c:v>
                </c:pt>
              </c:numCache>
            </c:numRef>
          </c:val>
          <c:extLst xmlns:c16r2="http://schemas.microsoft.com/office/drawing/2015/06/chart">
            <c:ext xmlns:c16="http://schemas.microsoft.com/office/drawing/2014/chart" uri="{C3380CC4-5D6E-409C-BE32-E72D297353CC}">
              <c16:uniqueId val="{00000000-5BB1-43A8-AC5D-DFFD4813600B}"/>
            </c:ext>
          </c:extLst>
        </c:ser>
        <c:ser>
          <c:idx val="1"/>
          <c:order val="1"/>
          <c:tx>
            <c:strRef>
              <c:f>Arkusz1!$A$3</c:f>
              <c:strCache>
                <c:ptCount val="1"/>
                <c:pt idx="0">
                  <c:v>Zobowiązania długoterminowe</c:v>
                </c:pt>
              </c:strCache>
            </c:strRef>
          </c:tx>
          <c:spPr>
            <a:solidFill>
              <a:schemeClr val="bg2">
                <a:lumMod val="90000"/>
              </a:schemeClr>
            </a:solidFill>
            <a:ln>
              <a:noFill/>
            </a:ln>
            <a:effectLst/>
          </c:spPr>
          <c:invertIfNegative val="0"/>
          <c:dPt>
            <c:idx val="1"/>
            <c:invertIfNegative val="0"/>
            <c:bubble3D val="0"/>
            <c:extLst xmlns:c16r2="http://schemas.microsoft.com/office/drawing/2015/06/chart">
              <c:ext xmlns:c16="http://schemas.microsoft.com/office/drawing/2014/chart" uri="{C3380CC4-5D6E-409C-BE32-E72D297353CC}">
                <c16:uniqueId val="{00000004-5BB1-43A8-AC5D-DFFD4813600B}"/>
              </c:ext>
            </c:extLst>
          </c:dPt>
          <c:dLbls>
            <c:dLbl>
              <c:idx val="1"/>
              <c:layout>
                <c:manualLayout>
                  <c:x val="5.1925484884879801E-3"/>
                  <c:y val="-4.801811833252359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BB1-43A8-AC5D-DFFD4813600B}"/>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Arkusz1!$B$1:$C$1</c:f>
              <c:strCache>
                <c:ptCount val="2"/>
                <c:pt idx="0">
                  <c:v>2019</c:v>
                </c:pt>
                <c:pt idx="1">
                  <c:v>2018</c:v>
                </c:pt>
              </c:strCache>
            </c:strRef>
          </c:cat>
          <c:val>
            <c:numRef>
              <c:f>Arkusz1!$B$3:$C$3</c:f>
              <c:numCache>
                <c:formatCode>#,##0</c:formatCode>
                <c:ptCount val="2"/>
                <c:pt idx="0">
                  <c:v>114</c:v>
                </c:pt>
                <c:pt idx="1">
                  <c:v>0</c:v>
                </c:pt>
              </c:numCache>
            </c:numRef>
          </c:val>
          <c:extLst xmlns:c16r2="http://schemas.microsoft.com/office/drawing/2015/06/chart">
            <c:ext xmlns:c16="http://schemas.microsoft.com/office/drawing/2014/chart" uri="{C3380CC4-5D6E-409C-BE32-E72D297353CC}">
              <c16:uniqueId val="{00000003-5BB1-43A8-AC5D-DFFD4813600B}"/>
            </c:ext>
          </c:extLst>
        </c:ser>
        <c:ser>
          <c:idx val="2"/>
          <c:order val="2"/>
          <c:tx>
            <c:strRef>
              <c:f>Arkusz1!$A$4</c:f>
              <c:strCache>
                <c:ptCount val="1"/>
                <c:pt idx="0">
                  <c:v>Zobowiązania krótkoterminowe</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Arkusz1!$B$1:$C$1</c:f>
              <c:strCache>
                <c:ptCount val="2"/>
                <c:pt idx="0">
                  <c:v>2019</c:v>
                </c:pt>
                <c:pt idx="1">
                  <c:v>2018</c:v>
                </c:pt>
              </c:strCache>
            </c:strRef>
          </c:cat>
          <c:val>
            <c:numRef>
              <c:f>Arkusz1!$B$4:$C$4</c:f>
              <c:numCache>
                <c:formatCode>#,##0</c:formatCode>
                <c:ptCount val="2"/>
                <c:pt idx="0">
                  <c:v>10042</c:v>
                </c:pt>
                <c:pt idx="1">
                  <c:v>552</c:v>
                </c:pt>
              </c:numCache>
            </c:numRef>
          </c:val>
          <c:extLst xmlns:c16r2="http://schemas.microsoft.com/office/drawing/2015/06/chart">
            <c:ext xmlns:c16="http://schemas.microsoft.com/office/drawing/2014/chart" uri="{C3380CC4-5D6E-409C-BE32-E72D297353CC}">
              <c16:uniqueId val="{00000001-E31B-48AA-A047-E3F7C97132A2}"/>
            </c:ext>
          </c:extLst>
        </c:ser>
        <c:dLbls>
          <c:dLblPos val="ctr"/>
          <c:showLegendKey val="0"/>
          <c:showVal val="1"/>
          <c:showCatName val="0"/>
          <c:showSerName val="0"/>
          <c:showPercent val="0"/>
          <c:showBubbleSize val="0"/>
        </c:dLbls>
        <c:gapWidth val="150"/>
        <c:axId val="37236096"/>
        <c:axId val="183444992"/>
        <c:extLst xmlns:c16r2="http://schemas.microsoft.com/office/drawing/2015/06/chart"/>
      </c:barChart>
      <c:catAx>
        <c:axId val="37236096"/>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l-PL"/>
          </a:p>
        </c:txPr>
        <c:crossAx val="183444992"/>
        <c:crosses val="autoZero"/>
        <c:auto val="1"/>
        <c:lblAlgn val="ctr"/>
        <c:lblOffset val="100"/>
        <c:noMultiLvlLbl val="0"/>
      </c:catAx>
      <c:valAx>
        <c:axId val="183444992"/>
        <c:scaling>
          <c:orientation val="minMax"/>
          <c:min val="0"/>
        </c:scaling>
        <c:delete val="1"/>
        <c:axPos val="l"/>
        <c:numFmt formatCode="#,##0" sourceLinked="1"/>
        <c:majorTickMark val="out"/>
        <c:minorTickMark val="none"/>
        <c:tickLblPos val="nextTo"/>
        <c:crossAx val="37236096"/>
        <c:crosses val="autoZero"/>
        <c:crossBetween val="between"/>
      </c:valAx>
      <c:spPr>
        <a:noFill/>
        <a:ln>
          <a:noFill/>
        </a:ln>
        <a:effectLst/>
      </c:spPr>
    </c:plotArea>
    <c:legend>
      <c:legendPos val="b"/>
      <c:layout>
        <c:manualLayout>
          <c:xMode val="edge"/>
          <c:yMode val="edge"/>
          <c:x val="0"/>
          <c:y val="0.88881680662544704"/>
          <c:w val="0.85939048884573099"/>
          <c:h val="0.1111832090730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view3D>
      <c:rotX val="40"/>
      <c:rotY val="40"/>
      <c:rAngAx val="0"/>
      <c:perspective val="10"/>
    </c:view3D>
    <c:floor>
      <c:thickness val="0"/>
    </c:floor>
    <c:sideWall>
      <c:thickness val="0"/>
    </c:sideWall>
    <c:backWall>
      <c:thickness val="0"/>
    </c:backWall>
    <c:plotArea>
      <c:layout>
        <c:manualLayout>
          <c:layoutTarget val="inner"/>
          <c:xMode val="edge"/>
          <c:yMode val="edge"/>
          <c:x val="7.1787401574803206E-2"/>
          <c:y val="0.113425925925926"/>
          <c:w val="0.46335826771653499"/>
          <c:h val="0.69444444444444497"/>
        </c:manualLayout>
      </c:layout>
      <c:pie3DChart>
        <c:varyColors val="1"/>
        <c:ser>
          <c:idx val="0"/>
          <c:order val="0"/>
          <c:dLbls>
            <c:dLbl>
              <c:idx val="3"/>
              <c:layout>
                <c:manualLayout>
                  <c:x val="6.5901137357830306E-2"/>
                  <c:y val="7.4614022529480503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B0E-4441-A7C4-1902E5A234B5}"/>
                </c:ext>
              </c:extLst>
            </c:dLbl>
            <c:spPr>
              <a:noFill/>
              <a:ln>
                <a:noFill/>
              </a:ln>
              <a:effectLst/>
            </c:spPr>
            <c:txPr>
              <a:bodyPr/>
              <a:lstStyle/>
              <a:p>
                <a:pPr>
                  <a:defRPr sz="900" b="0"/>
                </a:pPr>
                <a:endParaRPr lang="pl-PL"/>
              </a:p>
            </c:txPr>
            <c:dLblPos val="inEnd"/>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'[Wykres 2 w programie Microsoft PowerPoint]Arkusz1'!$A$11:$A$15</c:f>
              <c:strCache>
                <c:ptCount val="5"/>
                <c:pt idx="0">
                  <c:v>Dawid Urban</c:v>
                </c:pt>
                <c:pt idx="1">
                  <c:v>Wojciech Czernecki (samodzielnie lub poprzez FCFF Ventures Sp. z o.o.)</c:v>
                </c:pt>
                <c:pt idx="2">
                  <c:v>Elmondare Finance Limited</c:v>
                </c:pt>
                <c:pt idx="3">
                  <c:v>Jan Kozioł</c:v>
                </c:pt>
                <c:pt idx="4">
                  <c:v>Pozostali</c:v>
                </c:pt>
              </c:strCache>
            </c:strRef>
          </c:cat>
          <c:val>
            <c:numRef>
              <c:f>'[Wykres 2 w programie Microsoft PowerPoint]Arkusz1'!$C$11:$C$15</c:f>
              <c:numCache>
                <c:formatCode>0.00%</c:formatCode>
                <c:ptCount val="5"/>
                <c:pt idx="0">
                  <c:v>0.32719999999999999</c:v>
                </c:pt>
                <c:pt idx="1">
                  <c:v>0.2243</c:v>
                </c:pt>
                <c:pt idx="2">
                  <c:v>0.1928</c:v>
                </c:pt>
                <c:pt idx="3">
                  <c:v>6.0199999999999997E-2</c:v>
                </c:pt>
                <c:pt idx="4">
                  <c:v>0.19520000000000001</c:v>
                </c:pt>
              </c:numCache>
            </c:numRef>
          </c:val>
          <c:extLst xmlns:c16r2="http://schemas.microsoft.com/office/drawing/2015/06/chart">
            <c:ext xmlns:c16="http://schemas.microsoft.com/office/drawing/2014/chart" uri="{C3380CC4-5D6E-409C-BE32-E72D297353CC}">
              <c16:uniqueId val="{00000001-9B0E-4441-A7C4-1902E5A234B5}"/>
            </c:ext>
          </c:extLst>
        </c:ser>
        <c:dLbls>
          <c:showLegendKey val="0"/>
          <c:showVal val="0"/>
          <c:showCatName val="0"/>
          <c:showSerName val="0"/>
          <c:showPercent val="0"/>
          <c:showBubbleSize val="0"/>
          <c:showLeaderLines val="1"/>
        </c:dLbls>
      </c:pie3DChart>
    </c:plotArea>
    <c:legend>
      <c:legendPos val="r"/>
      <c:layout>
        <c:manualLayout>
          <c:xMode val="edge"/>
          <c:yMode val="edge"/>
          <c:x val="0.59596265656666303"/>
          <c:y val="0.174565706842368"/>
          <c:w val="0.39862248468941403"/>
          <c:h val="0.650918635170604"/>
        </c:manualLayout>
      </c:layout>
      <c:overlay val="0"/>
      <c:txPr>
        <a:bodyPr/>
        <a:lstStyle/>
        <a:p>
          <a:pPr>
            <a:defRPr sz="800"/>
          </a:pPr>
          <a:endParaRPr lang="pl-PL"/>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A9C5CBCD-2E03-42F4-9F88-23AA2B7D2E56}" type="datetimeFigureOut">
              <a:rPr lang="pl-PL" smtClean="0"/>
              <a:t>30.06.2020</a:t>
            </a:fld>
            <a:endParaRPr lang="pl-PL"/>
          </a:p>
        </p:txBody>
      </p:sp>
      <p:sp>
        <p:nvSpPr>
          <p:cNvPr id="4" name="Symbol zastępczy stopki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77F31B22-E485-40D4-948C-5CC397D3D134}" type="slidenum">
              <a:rPr lang="pl-PL" smtClean="0"/>
              <a:t>‹#›</a:t>
            </a:fld>
            <a:endParaRPr lang="pl-PL"/>
          </a:p>
        </p:txBody>
      </p:sp>
    </p:spTree>
    <p:extLst>
      <p:ext uri="{BB962C8B-B14F-4D97-AF65-F5344CB8AC3E}">
        <p14:creationId xmlns:p14="http://schemas.microsoft.com/office/powerpoint/2010/main" val="31590607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C1ED54F4-1157-416A-98A4-90A75165F8F1}" type="datetimeFigureOut">
              <a:rPr lang="pl-PL" smtClean="0"/>
              <a:t>30.06.2020</a:t>
            </a:fld>
            <a:endParaRPr lang="pl-PL"/>
          </a:p>
        </p:txBody>
      </p:sp>
      <p:sp>
        <p:nvSpPr>
          <p:cNvPr id="4" name="Symbol zastępczy obrazu slajdu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992664" y="3228895"/>
            <a:ext cx="7941310" cy="3058954"/>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933FFD46-08A7-4A45-918F-C487C1A34B6C}" type="slidenum">
              <a:rPr lang="pl-PL" smtClean="0"/>
              <a:t>‹#›</a:t>
            </a:fld>
            <a:endParaRPr lang="pl-PL"/>
          </a:p>
        </p:txBody>
      </p:sp>
    </p:spTree>
    <p:extLst>
      <p:ext uri="{BB962C8B-B14F-4D97-AF65-F5344CB8AC3E}">
        <p14:creationId xmlns:p14="http://schemas.microsoft.com/office/powerpoint/2010/main" val="41839480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1</a:t>
            </a:fld>
            <a:endParaRPr lang="pl-PL"/>
          </a:p>
        </p:txBody>
      </p:sp>
    </p:spTree>
    <p:extLst>
      <p:ext uri="{BB962C8B-B14F-4D97-AF65-F5344CB8AC3E}">
        <p14:creationId xmlns:p14="http://schemas.microsoft.com/office/powerpoint/2010/main" val="712207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12</a:t>
            </a:fld>
            <a:endParaRPr lang="pl-PL"/>
          </a:p>
        </p:txBody>
      </p:sp>
    </p:spTree>
    <p:extLst>
      <p:ext uri="{BB962C8B-B14F-4D97-AF65-F5344CB8AC3E}">
        <p14:creationId xmlns:p14="http://schemas.microsoft.com/office/powerpoint/2010/main" val="417532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13</a:t>
            </a:fld>
            <a:endParaRPr lang="pl-PL"/>
          </a:p>
        </p:txBody>
      </p:sp>
    </p:spTree>
    <p:extLst>
      <p:ext uri="{BB962C8B-B14F-4D97-AF65-F5344CB8AC3E}">
        <p14:creationId xmlns:p14="http://schemas.microsoft.com/office/powerpoint/2010/main" val="2825791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15</a:t>
            </a:fld>
            <a:endParaRPr lang="pl-PL"/>
          </a:p>
        </p:txBody>
      </p:sp>
    </p:spTree>
    <p:extLst>
      <p:ext uri="{BB962C8B-B14F-4D97-AF65-F5344CB8AC3E}">
        <p14:creationId xmlns:p14="http://schemas.microsoft.com/office/powerpoint/2010/main" val="3774062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16</a:t>
            </a:fld>
            <a:endParaRPr lang="pl-PL"/>
          </a:p>
        </p:txBody>
      </p:sp>
    </p:spTree>
    <p:extLst>
      <p:ext uri="{BB962C8B-B14F-4D97-AF65-F5344CB8AC3E}">
        <p14:creationId xmlns:p14="http://schemas.microsoft.com/office/powerpoint/2010/main" val="283731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17</a:t>
            </a:fld>
            <a:endParaRPr lang="pl-PL"/>
          </a:p>
        </p:txBody>
      </p:sp>
    </p:spTree>
    <p:extLst>
      <p:ext uri="{BB962C8B-B14F-4D97-AF65-F5344CB8AC3E}">
        <p14:creationId xmlns:p14="http://schemas.microsoft.com/office/powerpoint/2010/main" val="3901803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18</a:t>
            </a:fld>
            <a:endParaRPr lang="pl-PL"/>
          </a:p>
        </p:txBody>
      </p:sp>
    </p:spTree>
    <p:extLst>
      <p:ext uri="{BB962C8B-B14F-4D97-AF65-F5344CB8AC3E}">
        <p14:creationId xmlns:p14="http://schemas.microsoft.com/office/powerpoint/2010/main" val="1627814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19</a:t>
            </a:fld>
            <a:endParaRPr lang="pl-PL"/>
          </a:p>
        </p:txBody>
      </p:sp>
    </p:spTree>
    <p:extLst>
      <p:ext uri="{BB962C8B-B14F-4D97-AF65-F5344CB8AC3E}">
        <p14:creationId xmlns:p14="http://schemas.microsoft.com/office/powerpoint/2010/main" val="2940135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20</a:t>
            </a:fld>
            <a:endParaRPr lang="pl-PL"/>
          </a:p>
        </p:txBody>
      </p:sp>
    </p:spTree>
    <p:extLst>
      <p:ext uri="{BB962C8B-B14F-4D97-AF65-F5344CB8AC3E}">
        <p14:creationId xmlns:p14="http://schemas.microsoft.com/office/powerpoint/2010/main" val="3872756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21</a:t>
            </a:fld>
            <a:endParaRPr lang="pl-PL"/>
          </a:p>
        </p:txBody>
      </p:sp>
    </p:spTree>
    <p:extLst>
      <p:ext uri="{BB962C8B-B14F-4D97-AF65-F5344CB8AC3E}">
        <p14:creationId xmlns:p14="http://schemas.microsoft.com/office/powerpoint/2010/main" val="55144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22</a:t>
            </a:fld>
            <a:endParaRPr lang="pl-PL"/>
          </a:p>
        </p:txBody>
      </p:sp>
    </p:spTree>
    <p:extLst>
      <p:ext uri="{BB962C8B-B14F-4D97-AF65-F5344CB8AC3E}">
        <p14:creationId xmlns:p14="http://schemas.microsoft.com/office/powerpoint/2010/main" val="185983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sz="900" dirty="0"/>
          </a:p>
        </p:txBody>
      </p:sp>
      <p:sp>
        <p:nvSpPr>
          <p:cNvPr id="4" name="Symbol zastępczy numeru slajdu 3"/>
          <p:cNvSpPr>
            <a:spLocks noGrp="1"/>
          </p:cNvSpPr>
          <p:nvPr>
            <p:ph type="sldNum" sz="quarter" idx="10"/>
          </p:nvPr>
        </p:nvSpPr>
        <p:spPr/>
        <p:txBody>
          <a:bodyPr/>
          <a:lstStyle/>
          <a:p>
            <a:fld id="{933FFD46-08A7-4A45-918F-C487C1A34B6C}" type="slidenum">
              <a:rPr lang="pl-PL" smtClean="0"/>
              <a:t>2</a:t>
            </a:fld>
            <a:endParaRPr lang="pl-PL"/>
          </a:p>
        </p:txBody>
      </p:sp>
    </p:spTree>
    <p:extLst>
      <p:ext uri="{BB962C8B-B14F-4D97-AF65-F5344CB8AC3E}">
        <p14:creationId xmlns:p14="http://schemas.microsoft.com/office/powerpoint/2010/main" val="3186509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23</a:t>
            </a:fld>
            <a:endParaRPr lang="pl-PL"/>
          </a:p>
        </p:txBody>
      </p:sp>
    </p:spTree>
    <p:extLst>
      <p:ext uri="{BB962C8B-B14F-4D97-AF65-F5344CB8AC3E}">
        <p14:creationId xmlns:p14="http://schemas.microsoft.com/office/powerpoint/2010/main" val="537560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24</a:t>
            </a:fld>
            <a:endParaRPr lang="pl-PL"/>
          </a:p>
        </p:txBody>
      </p:sp>
    </p:spTree>
    <p:extLst>
      <p:ext uri="{BB962C8B-B14F-4D97-AF65-F5344CB8AC3E}">
        <p14:creationId xmlns:p14="http://schemas.microsoft.com/office/powerpoint/2010/main" val="1563180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25</a:t>
            </a:fld>
            <a:endParaRPr lang="pl-PL"/>
          </a:p>
        </p:txBody>
      </p:sp>
    </p:spTree>
    <p:extLst>
      <p:ext uri="{BB962C8B-B14F-4D97-AF65-F5344CB8AC3E}">
        <p14:creationId xmlns:p14="http://schemas.microsoft.com/office/powerpoint/2010/main" val="984700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26</a:t>
            </a:fld>
            <a:endParaRPr lang="pl-PL"/>
          </a:p>
        </p:txBody>
      </p:sp>
    </p:spTree>
    <p:extLst>
      <p:ext uri="{BB962C8B-B14F-4D97-AF65-F5344CB8AC3E}">
        <p14:creationId xmlns:p14="http://schemas.microsoft.com/office/powerpoint/2010/main" val="1415058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27</a:t>
            </a:fld>
            <a:endParaRPr lang="pl-PL"/>
          </a:p>
        </p:txBody>
      </p:sp>
    </p:spTree>
    <p:extLst>
      <p:ext uri="{BB962C8B-B14F-4D97-AF65-F5344CB8AC3E}">
        <p14:creationId xmlns:p14="http://schemas.microsoft.com/office/powerpoint/2010/main" val="489851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28</a:t>
            </a:fld>
            <a:endParaRPr lang="pl-PL"/>
          </a:p>
        </p:txBody>
      </p:sp>
    </p:spTree>
    <p:extLst>
      <p:ext uri="{BB962C8B-B14F-4D97-AF65-F5344CB8AC3E}">
        <p14:creationId xmlns:p14="http://schemas.microsoft.com/office/powerpoint/2010/main" val="1015568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29</a:t>
            </a:fld>
            <a:endParaRPr lang="pl-PL"/>
          </a:p>
        </p:txBody>
      </p:sp>
    </p:spTree>
    <p:extLst>
      <p:ext uri="{BB962C8B-B14F-4D97-AF65-F5344CB8AC3E}">
        <p14:creationId xmlns:p14="http://schemas.microsoft.com/office/powerpoint/2010/main" val="2039990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30</a:t>
            </a:fld>
            <a:endParaRPr lang="pl-PL"/>
          </a:p>
        </p:txBody>
      </p:sp>
    </p:spTree>
    <p:extLst>
      <p:ext uri="{BB962C8B-B14F-4D97-AF65-F5344CB8AC3E}">
        <p14:creationId xmlns:p14="http://schemas.microsoft.com/office/powerpoint/2010/main" val="1463076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31</a:t>
            </a:fld>
            <a:endParaRPr lang="pl-PL"/>
          </a:p>
        </p:txBody>
      </p:sp>
    </p:spTree>
    <p:extLst>
      <p:ext uri="{BB962C8B-B14F-4D97-AF65-F5344CB8AC3E}">
        <p14:creationId xmlns:p14="http://schemas.microsoft.com/office/powerpoint/2010/main" val="1533938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32</a:t>
            </a:fld>
            <a:endParaRPr lang="pl-PL"/>
          </a:p>
        </p:txBody>
      </p:sp>
    </p:spTree>
    <p:extLst>
      <p:ext uri="{BB962C8B-B14F-4D97-AF65-F5344CB8AC3E}">
        <p14:creationId xmlns:p14="http://schemas.microsoft.com/office/powerpoint/2010/main" val="37124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a:t>
            </a:fld>
            <a:endParaRPr lang="pl-PL"/>
          </a:p>
        </p:txBody>
      </p:sp>
    </p:spTree>
    <p:extLst>
      <p:ext uri="{BB962C8B-B14F-4D97-AF65-F5344CB8AC3E}">
        <p14:creationId xmlns:p14="http://schemas.microsoft.com/office/powerpoint/2010/main" val="2606712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33</a:t>
            </a:fld>
            <a:endParaRPr lang="pl-PL"/>
          </a:p>
        </p:txBody>
      </p:sp>
    </p:spTree>
    <p:extLst>
      <p:ext uri="{BB962C8B-B14F-4D97-AF65-F5344CB8AC3E}">
        <p14:creationId xmlns:p14="http://schemas.microsoft.com/office/powerpoint/2010/main" val="430242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34</a:t>
            </a:fld>
            <a:endParaRPr lang="pl-PL"/>
          </a:p>
        </p:txBody>
      </p:sp>
    </p:spTree>
    <p:extLst>
      <p:ext uri="{BB962C8B-B14F-4D97-AF65-F5344CB8AC3E}">
        <p14:creationId xmlns:p14="http://schemas.microsoft.com/office/powerpoint/2010/main" val="544671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35</a:t>
            </a:fld>
            <a:endParaRPr lang="pl-PL"/>
          </a:p>
        </p:txBody>
      </p:sp>
    </p:spTree>
    <p:extLst>
      <p:ext uri="{BB962C8B-B14F-4D97-AF65-F5344CB8AC3E}">
        <p14:creationId xmlns:p14="http://schemas.microsoft.com/office/powerpoint/2010/main" val="2783813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36</a:t>
            </a:fld>
            <a:endParaRPr lang="pl-PL"/>
          </a:p>
        </p:txBody>
      </p:sp>
    </p:spTree>
    <p:extLst>
      <p:ext uri="{BB962C8B-B14F-4D97-AF65-F5344CB8AC3E}">
        <p14:creationId xmlns:p14="http://schemas.microsoft.com/office/powerpoint/2010/main" val="1161288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37</a:t>
            </a:fld>
            <a:endParaRPr lang="pl-PL"/>
          </a:p>
        </p:txBody>
      </p:sp>
    </p:spTree>
    <p:extLst>
      <p:ext uri="{BB962C8B-B14F-4D97-AF65-F5344CB8AC3E}">
        <p14:creationId xmlns:p14="http://schemas.microsoft.com/office/powerpoint/2010/main" val="1278104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38</a:t>
            </a:fld>
            <a:endParaRPr lang="pl-PL"/>
          </a:p>
        </p:txBody>
      </p:sp>
    </p:spTree>
    <p:extLst>
      <p:ext uri="{BB962C8B-B14F-4D97-AF65-F5344CB8AC3E}">
        <p14:creationId xmlns:p14="http://schemas.microsoft.com/office/powerpoint/2010/main" val="3296075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39</a:t>
            </a:fld>
            <a:endParaRPr lang="pl-PL"/>
          </a:p>
        </p:txBody>
      </p:sp>
    </p:spTree>
    <p:extLst>
      <p:ext uri="{BB962C8B-B14F-4D97-AF65-F5344CB8AC3E}">
        <p14:creationId xmlns:p14="http://schemas.microsoft.com/office/powerpoint/2010/main" val="732375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40</a:t>
            </a:fld>
            <a:endParaRPr lang="pl-PL"/>
          </a:p>
        </p:txBody>
      </p:sp>
    </p:spTree>
    <p:extLst>
      <p:ext uri="{BB962C8B-B14F-4D97-AF65-F5344CB8AC3E}">
        <p14:creationId xmlns:p14="http://schemas.microsoft.com/office/powerpoint/2010/main" val="247187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41</a:t>
            </a:fld>
            <a:endParaRPr lang="pl-PL"/>
          </a:p>
        </p:txBody>
      </p:sp>
    </p:spTree>
    <p:extLst>
      <p:ext uri="{BB962C8B-B14F-4D97-AF65-F5344CB8AC3E}">
        <p14:creationId xmlns:p14="http://schemas.microsoft.com/office/powerpoint/2010/main" val="1909966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42</a:t>
            </a:fld>
            <a:endParaRPr lang="pl-PL"/>
          </a:p>
        </p:txBody>
      </p:sp>
    </p:spTree>
    <p:extLst>
      <p:ext uri="{BB962C8B-B14F-4D97-AF65-F5344CB8AC3E}">
        <p14:creationId xmlns:p14="http://schemas.microsoft.com/office/powerpoint/2010/main" val="1782663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4</a:t>
            </a:fld>
            <a:endParaRPr lang="pl-PL"/>
          </a:p>
        </p:txBody>
      </p:sp>
    </p:spTree>
    <p:extLst>
      <p:ext uri="{BB962C8B-B14F-4D97-AF65-F5344CB8AC3E}">
        <p14:creationId xmlns:p14="http://schemas.microsoft.com/office/powerpoint/2010/main" val="582775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Ł</a:t>
            </a:r>
          </a:p>
        </p:txBody>
      </p:sp>
      <p:sp>
        <p:nvSpPr>
          <p:cNvPr id="4" name="Symbol zastępczy numeru slajdu 3"/>
          <p:cNvSpPr>
            <a:spLocks noGrp="1"/>
          </p:cNvSpPr>
          <p:nvPr>
            <p:ph type="sldNum" sz="quarter" idx="10"/>
          </p:nvPr>
        </p:nvSpPr>
        <p:spPr/>
        <p:txBody>
          <a:bodyPr/>
          <a:lstStyle/>
          <a:p>
            <a:fld id="{933FFD46-08A7-4A45-918F-C487C1A34B6C}" type="slidenum">
              <a:rPr lang="pl-PL" smtClean="0"/>
              <a:t>43</a:t>
            </a:fld>
            <a:endParaRPr lang="pl-PL"/>
          </a:p>
        </p:txBody>
      </p:sp>
    </p:spTree>
    <p:extLst>
      <p:ext uri="{BB962C8B-B14F-4D97-AF65-F5344CB8AC3E}">
        <p14:creationId xmlns:p14="http://schemas.microsoft.com/office/powerpoint/2010/main" val="544876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44</a:t>
            </a:fld>
            <a:endParaRPr lang="pl-PL"/>
          </a:p>
        </p:txBody>
      </p:sp>
    </p:spTree>
    <p:extLst>
      <p:ext uri="{BB962C8B-B14F-4D97-AF65-F5344CB8AC3E}">
        <p14:creationId xmlns:p14="http://schemas.microsoft.com/office/powerpoint/2010/main" val="4160095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45</a:t>
            </a:fld>
            <a:endParaRPr lang="pl-PL"/>
          </a:p>
        </p:txBody>
      </p:sp>
    </p:spTree>
    <p:extLst>
      <p:ext uri="{BB962C8B-B14F-4D97-AF65-F5344CB8AC3E}">
        <p14:creationId xmlns:p14="http://schemas.microsoft.com/office/powerpoint/2010/main" val="3216862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5</a:t>
            </a:fld>
            <a:endParaRPr lang="pl-PL"/>
          </a:p>
        </p:txBody>
      </p:sp>
    </p:spTree>
    <p:extLst>
      <p:ext uri="{BB962C8B-B14F-4D97-AF65-F5344CB8AC3E}">
        <p14:creationId xmlns:p14="http://schemas.microsoft.com/office/powerpoint/2010/main" val="342989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6</a:t>
            </a:fld>
            <a:endParaRPr lang="pl-PL"/>
          </a:p>
        </p:txBody>
      </p:sp>
    </p:spTree>
    <p:extLst>
      <p:ext uri="{BB962C8B-B14F-4D97-AF65-F5344CB8AC3E}">
        <p14:creationId xmlns:p14="http://schemas.microsoft.com/office/powerpoint/2010/main" val="342989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7</a:t>
            </a:fld>
            <a:endParaRPr lang="pl-PL"/>
          </a:p>
        </p:txBody>
      </p:sp>
    </p:spTree>
    <p:extLst>
      <p:ext uri="{BB962C8B-B14F-4D97-AF65-F5344CB8AC3E}">
        <p14:creationId xmlns:p14="http://schemas.microsoft.com/office/powerpoint/2010/main" val="565170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9</a:t>
            </a:fld>
            <a:endParaRPr lang="pl-PL"/>
          </a:p>
        </p:txBody>
      </p:sp>
    </p:spTree>
    <p:extLst>
      <p:ext uri="{BB962C8B-B14F-4D97-AF65-F5344CB8AC3E}">
        <p14:creationId xmlns:p14="http://schemas.microsoft.com/office/powerpoint/2010/main" val="305628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33FFD46-08A7-4A45-918F-C487C1A34B6C}" type="slidenum">
              <a:rPr lang="pl-PL" smtClean="0"/>
              <a:t>10</a:t>
            </a:fld>
            <a:endParaRPr lang="pl-PL"/>
          </a:p>
        </p:txBody>
      </p:sp>
    </p:spTree>
    <p:extLst>
      <p:ext uri="{BB962C8B-B14F-4D97-AF65-F5344CB8AC3E}">
        <p14:creationId xmlns:p14="http://schemas.microsoft.com/office/powerpoint/2010/main" val="210007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ozdział">
    <p:spTree>
      <p:nvGrpSpPr>
        <p:cNvPr id="1" name=""/>
        <p:cNvGrpSpPr/>
        <p:nvPr/>
      </p:nvGrpSpPr>
      <p:grpSpPr>
        <a:xfrm>
          <a:off x="0" y="0"/>
          <a:ext cx="0" cy="0"/>
          <a:chOff x="0" y="0"/>
          <a:chExt cx="0" cy="0"/>
        </a:xfrm>
      </p:grpSpPr>
      <p:sp>
        <p:nvSpPr>
          <p:cNvPr id="7" name="Prostokąt 6"/>
          <p:cNvSpPr/>
          <p:nvPr/>
        </p:nvSpPr>
        <p:spPr>
          <a:xfrm>
            <a:off x="2" y="5994774"/>
            <a:ext cx="6400801" cy="170142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0" name="Prostokąt 9"/>
          <p:cNvSpPr/>
          <p:nvPr/>
        </p:nvSpPr>
        <p:spPr>
          <a:xfrm rot="16200000">
            <a:off x="1252529" y="6798052"/>
            <a:ext cx="45719"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pic>
        <p:nvPicPr>
          <p:cNvPr id="13" name="Obraz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6970" y="208988"/>
            <a:ext cx="717323" cy="288129"/>
          </a:xfrm>
          <a:prstGeom prst="rect">
            <a:avLst/>
          </a:prstGeom>
        </p:spPr>
      </p:pic>
      <p:sp>
        <p:nvSpPr>
          <p:cNvPr id="14" name="Prostokąt 13"/>
          <p:cNvSpPr/>
          <p:nvPr userDrawn="1"/>
        </p:nvSpPr>
        <p:spPr>
          <a:xfrm>
            <a:off x="12687300" y="0"/>
            <a:ext cx="114300" cy="1724628"/>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ymbol zastępczy tekstu 15"/>
          <p:cNvSpPr>
            <a:spLocks noGrp="1"/>
          </p:cNvSpPr>
          <p:nvPr userDrawn="1">
            <p:ph type="body" sz="quarter" idx="13"/>
          </p:nvPr>
        </p:nvSpPr>
        <p:spPr>
          <a:xfrm>
            <a:off x="8807848" y="198000"/>
            <a:ext cx="2923777" cy="277200"/>
          </a:xfrm>
        </p:spPr>
        <p:txBody>
          <a:bodyPr>
            <a:noAutofit/>
          </a:bodyPr>
          <a:lstStyle>
            <a:lvl1pPr marL="0" indent="0" algn="r">
              <a:buNone/>
              <a:defRPr sz="1200">
                <a:latin typeface="Georgia" panose="02040502050405020303" pitchFamily="18" charset="0"/>
              </a:defRPr>
            </a:lvl1pPr>
          </a:lstStyle>
          <a:p>
            <a:pPr lvl="0"/>
            <a:r>
              <a:rPr lang="pl-PL" dirty="0"/>
              <a:t>Kliknij, aby edytować style wzorca tekstu</a:t>
            </a:r>
          </a:p>
        </p:txBody>
      </p:sp>
      <p:sp>
        <p:nvSpPr>
          <p:cNvPr id="16" name="Symbol zastępczy zawartości 17"/>
          <p:cNvSpPr>
            <a:spLocks noGrp="1"/>
          </p:cNvSpPr>
          <p:nvPr userDrawn="1">
            <p:ph sz="quarter" idx="15"/>
          </p:nvPr>
        </p:nvSpPr>
        <p:spPr>
          <a:xfrm>
            <a:off x="6840000" y="864000"/>
            <a:ext cx="4896000" cy="8075840"/>
          </a:xfrm>
        </p:spPr>
        <p:txBody>
          <a:bodyPr>
            <a:normAutofit/>
          </a:bodyPr>
          <a:lstStyle>
            <a:lvl1pPr marL="0" indent="0">
              <a:lnSpc>
                <a:spcPct val="108000"/>
              </a:lnSpc>
              <a:spcBef>
                <a:spcPts val="0"/>
              </a:spcBef>
              <a:spcAft>
                <a:spcPts val="600"/>
              </a:spcAft>
              <a:buNone/>
              <a:defRPr sz="1200">
                <a:solidFill>
                  <a:schemeClr val="tx1"/>
                </a:solidFill>
                <a:latin typeface="+mj-lt"/>
              </a:defRPr>
            </a:lvl1pPr>
          </a:lstStyle>
          <a:p>
            <a:pPr lvl="0"/>
            <a:r>
              <a:rPr lang="pl-PL" dirty="0"/>
              <a:t>Kliknij, aby edytować style wzorca tekstu</a:t>
            </a:r>
          </a:p>
        </p:txBody>
      </p:sp>
      <p:sp>
        <p:nvSpPr>
          <p:cNvPr id="18" name="Symbol zastępczy tekstu 17"/>
          <p:cNvSpPr>
            <a:spLocks noGrp="1"/>
          </p:cNvSpPr>
          <p:nvPr userDrawn="1">
            <p:ph type="body" sz="quarter" idx="16"/>
          </p:nvPr>
        </p:nvSpPr>
        <p:spPr>
          <a:xfrm>
            <a:off x="2304000" y="6048000"/>
            <a:ext cx="4003015" cy="1500188"/>
          </a:xfrm>
          <a:ln>
            <a:noFill/>
          </a:ln>
        </p:spPr>
        <p:txBody>
          <a:bodyPr anchor="ctr">
            <a:noAutofit/>
          </a:bodyPr>
          <a:lstStyle>
            <a:lvl1pPr marL="0" indent="0">
              <a:lnSpc>
                <a:spcPct val="100000"/>
              </a:lnSpc>
              <a:spcBef>
                <a:spcPts val="0"/>
              </a:spcBef>
              <a:buNone/>
              <a:defRPr sz="3200">
                <a:solidFill>
                  <a:schemeClr val="bg1"/>
                </a:solidFill>
                <a:latin typeface="Century Gothic" panose="020B0502020202020204" pitchFamily="34" charset="0"/>
              </a:defRPr>
            </a:lvl1pPr>
            <a:lvl2pPr>
              <a:defRPr sz="3200"/>
            </a:lvl2pPr>
            <a:lvl3pPr>
              <a:defRPr sz="3200"/>
            </a:lvl3pPr>
            <a:lvl4pPr>
              <a:defRPr sz="3200"/>
            </a:lvl4pPr>
            <a:lvl5pPr>
              <a:defRPr sz="3200"/>
            </a:lvl5pPr>
          </a:lstStyle>
          <a:p>
            <a:pPr lvl="0"/>
            <a:r>
              <a:rPr lang="pl-PL" dirty="0"/>
              <a:t>Kliknij, aby edytować style wzorca tekstu</a:t>
            </a:r>
          </a:p>
        </p:txBody>
      </p:sp>
      <p:sp>
        <p:nvSpPr>
          <p:cNvPr id="20" name="Symbol zastępczy tekstu 19"/>
          <p:cNvSpPr>
            <a:spLocks noGrp="1"/>
          </p:cNvSpPr>
          <p:nvPr>
            <p:ph type="body" sz="quarter" idx="17" hasCustomPrompt="1"/>
          </p:nvPr>
        </p:nvSpPr>
        <p:spPr>
          <a:xfrm>
            <a:off x="796925" y="5994400"/>
            <a:ext cx="957263" cy="1449388"/>
          </a:xfrm>
        </p:spPr>
        <p:txBody>
          <a:bodyPr>
            <a:noAutofit/>
          </a:bodyPr>
          <a:lstStyle>
            <a:lvl1pPr marL="0" indent="0" algn="ctr">
              <a:lnSpc>
                <a:spcPct val="100000"/>
              </a:lnSpc>
              <a:spcBef>
                <a:spcPts val="0"/>
              </a:spcBef>
              <a:buNone/>
              <a:defRPr sz="8800">
                <a:solidFill>
                  <a:schemeClr val="bg1"/>
                </a:solidFill>
                <a:latin typeface="Century Gothic" panose="020B0502020202020204" pitchFamily="34" charset="0"/>
              </a:defRPr>
            </a:lvl1pPr>
          </a:lstStyle>
          <a:p>
            <a:pPr lvl="0"/>
            <a:r>
              <a:rPr lang="pl-PL" dirty="0"/>
              <a:t>L</a:t>
            </a:r>
          </a:p>
        </p:txBody>
      </p:sp>
      <p:sp>
        <p:nvSpPr>
          <p:cNvPr id="21" name="Tytuł 1"/>
          <p:cNvSpPr>
            <a:spLocks noGrp="1"/>
          </p:cNvSpPr>
          <p:nvPr>
            <p:ph type="title"/>
          </p:nvPr>
        </p:nvSpPr>
        <p:spPr>
          <a:xfrm>
            <a:off x="6840000" y="379896"/>
            <a:ext cx="4891625" cy="309600"/>
          </a:xfrm>
        </p:spPr>
        <p:txBody>
          <a:bodyPr>
            <a:normAutofit/>
          </a:bodyPr>
          <a:lstStyle>
            <a:lvl1pPr>
              <a:defRPr sz="1400">
                <a:latin typeface="Georgia" panose="02040502050405020303" pitchFamily="18" charset="0"/>
              </a:defRPr>
            </a:lvl1pPr>
          </a:lstStyle>
          <a:p>
            <a:r>
              <a:rPr lang="pl-PL" dirty="0"/>
              <a:t>Kliknij, aby edytować styl</a:t>
            </a:r>
          </a:p>
        </p:txBody>
      </p:sp>
      <p:cxnSp>
        <p:nvCxnSpPr>
          <p:cNvPr id="22" name="Łącznik prosty 24"/>
          <p:cNvCxnSpPr/>
          <p:nvPr userDrawn="1"/>
        </p:nvCxnSpPr>
        <p:spPr>
          <a:xfrm>
            <a:off x="6948000" y="707559"/>
            <a:ext cx="1122744" cy="0"/>
          </a:xfrm>
          <a:prstGeom prst="line">
            <a:avLst/>
          </a:prstGeom>
          <a:ln w="9525">
            <a:solidFill>
              <a:srgbClr val="C7658A"/>
            </a:solidFill>
          </a:ln>
        </p:spPr>
        <p:style>
          <a:lnRef idx="1">
            <a:schemeClr val="accent1"/>
          </a:lnRef>
          <a:fillRef idx="0">
            <a:schemeClr val="accent1"/>
          </a:fillRef>
          <a:effectRef idx="0">
            <a:schemeClr val="accent1"/>
          </a:effectRef>
          <a:fontRef idx="minor">
            <a:schemeClr val="tx1"/>
          </a:fontRef>
        </p:style>
      </p:cxnSp>
      <p:sp>
        <p:nvSpPr>
          <p:cNvPr id="23" name="Symbol zastępczy numeru slajdu 4"/>
          <p:cNvSpPr>
            <a:spLocks noGrp="1"/>
          </p:cNvSpPr>
          <p:nvPr>
            <p:ph type="sldNum" sz="quarter" idx="12"/>
          </p:nvPr>
        </p:nvSpPr>
        <p:spPr>
          <a:xfrm>
            <a:off x="8851265" y="9095880"/>
            <a:ext cx="2880360" cy="277200"/>
          </a:xfrm>
        </p:spPr>
        <p:txBody>
          <a:bodyPr/>
          <a:lstStyle>
            <a:lvl1pPr>
              <a:defRPr sz="1200"/>
            </a:lvl1pPr>
          </a:lstStyle>
          <a:p>
            <a:fld id="{95AD31FC-7B9A-42A6-8347-069E99EC957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5048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ytuł 1"/>
          <p:cNvSpPr>
            <a:spLocks noGrp="1"/>
          </p:cNvSpPr>
          <p:nvPr>
            <p:ph type="title"/>
          </p:nvPr>
        </p:nvSpPr>
        <p:spPr>
          <a:xfrm>
            <a:off x="792000" y="379896"/>
            <a:ext cx="8025374" cy="309600"/>
          </a:xfrm>
        </p:spPr>
        <p:txBody>
          <a:bodyPr>
            <a:normAutofit/>
          </a:bodyPr>
          <a:lstStyle>
            <a:lvl1pPr>
              <a:defRPr sz="1400" spc="30" baseline="0">
                <a:latin typeface="Georgia" panose="02040502050405020303" pitchFamily="18" charset="0"/>
              </a:defRPr>
            </a:lvl1pPr>
          </a:lstStyle>
          <a:p>
            <a:r>
              <a:rPr lang="pl-PL" dirty="0"/>
              <a:t>Kliknij, aby edytować styl</a:t>
            </a:r>
          </a:p>
        </p:txBody>
      </p:sp>
      <p:sp>
        <p:nvSpPr>
          <p:cNvPr id="5" name="Symbol zastępczy numeru slajdu 4"/>
          <p:cNvSpPr>
            <a:spLocks noGrp="1"/>
          </p:cNvSpPr>
          <p:nvPr>
            <p:ph type="sldNum" sz="quarter" idx="12"/>
          </p:nvPr>
        </p:nvSpPr>
        <p:spPr>
          <a:xfrm>
            <a:off x="8851265" y="9095880"/>
            <a:ext cx="2880360" cy="277200"/>
          </a:xfrm>
        </p:spPr>
        <p:txBody>
          <a:bodyPr/>
          <a:lstStyle>
            <a:lvl1pPr>
              <a:defRPr sz="1200"/>
            </a:lvl1pPr>
          </a:lstStyle>
          <a:p>
            <a:fld id="{95AD31FC-7B9A-42A6-8347-069E99EC957F}" type="slidenum">
              <a:rPr lang="pl-PL" smtClean="0">
                <a:solidFill>
                  <a:prstClr val="black">
                    <a:tint val="75000"/>
                  </a:prstClr>
                </a:solidFill>
              </a:rPr>
              <a:pPr/>
              <a:t>‹#›</a:t>
            </a:fld>
            <a:endParaRPr lang="pl-PL">
              <a:solidFill>
                <a:prstClr val="black">
                  <a:tint val="75000"/>
                </a:prstClr>
              </a:solidFill>
            </a:endParaRPr>
          </a:p>
        </p:txBody>
      </p:sp>
      <p:pic>
        <p:nvPicPr>
          <p:cNvPr id="6" name="Obraz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6970" y="158187"/>
            <a:ext cx="806627" cy="324000"/>
          </a:xfrm>
          <a:prstGeom prst="rect">
            <a:avLst/>
          </a:prstGeom>
        </p:spPr>
      </p:pic>
      <p:sp>
        <p:nvSpPr>
          <p:cNvPr id="8" name="Prostokąt 7"/>
          <p:cNvSpPr/>
          <p:nvPr userDrawn="1"/>
        </p:nvSpPr>
        <p:spPr>
          <a:xfrm>
            <a:off x="12687300" y="0"/>
            <a:ext cx="114300" cy="1724628"/>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userDrawn="1"/>
        </p:nvSpPr>
        <p:spPr>
          <a:xfrm>
            <a:off x="-38231" y="-1110"/>
            <a:ext cx="114300" cy="1724628"/>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 name="Łącznik prosty 24"/>
          <p:cNvCxnSpPr/>
          <p:nvPr userDrawn="1"/>
        </p:nvCxnSpPr>
        <p:spPr>
          <a:xfrm>
            <a:off x="900000" y="707559"/>
            <a:ext cx="1122744" cy="0"/>
          </a:xfrm>
          <a:prstGeom prst="line">
            <a:avLst/>
          </a:prstGeom>
          <a:ln w="9525">
            <a:solidFill>
              <a:srgbClr val="C7658A"/>
            </a:solidFill>
          </a:ln>
        </p:spPr>
        <p:style>
          <a:lnRef idx="1">
            <a:schemeClr val="accent1"/>
          </a:lnRef>
          <a:fillRef idx="0">
            <a:schemeClr val="accent1"/>
          </a:fillRef>
          <a:effectRef idx="0">
            <a:schemeClr val="accent1"/>
          </a:effectRef>
          <a:fontRef idx="minor">
            <a:schemeClr val="tx1"/>
          </a:fontRef>
        </p:style>
      </p:cxnSp>
      <p:sp>
        <p:nvSpPr>
          <p:cNvPr id="16" name="Symbol zastępczy tekstu 15"/>
          <p:cNvSpPr>
            <a:spLocks noGrp="1"/>
          </p:cNvSpPr>
          <p:nvPr>
            <p:ph type="body" sz="quarter" idx="13"/>
          </p:nvPr>
        </p:nvSpPr>
        <p:spPr>
          <a:xfrm>
            <a:off x="7708900" y="198000"/>
            <a:ext cx="4022725" cy="277200"/>
          </a:xfrm>
        </p:spPr>
        <p:txBody>
          <a:bodyPr>
            <a:noAutofit/>
          </a:bodyPr>
          <a:lstStyle>
            <a:lvl1pPr marL="0" indent="0" algn="r">
              <a:buNone/>
              <a:defRPr sz="1200" spc="30" baseline="0">
                <a:latin typeface="Georgia" panose="02040502050405020303" pitchFamily="18" charset="0"/>
              </a:defRPr>
            </a:lvl1pPr>
          </a:lstStyle>
          <a:p>
            <a:pPr lvl="0"/>
            <a:r>
              <a:rPr lang="pl-PL" dirty="0"/>
              <a:t>Kliknij, aby edytować style wzorca tekstu</a:t>
            </a:r>
          </a:p>
        </p:txBody>
      </p:sp>
      <p:sp>
        <p:nvSpPr>
          <p:cNvPr id="18" name="Symbol zastępczy zawartości 17"/>
          <p:cNvSpPr>
            <a:spLocks noGrp="1"/>
          </p:cNvSpPr>
          <p:nvPr>
            <p:ph sz="quarter" idx="14"/>
          </p:nvPr>
        </p:nvSpPr>
        <p:spPr>
          <a:xfrm>
            <a:off x="792000" y="863600"/>
            <a:ext cx="4896000" cy="8075840"/>
          </a:xfrm>
        </p:spPr>
        <p:txBody>
          <a:bodyPr>
            <a:normAutofit/>
          </a:bodyPr>
          <a:lstStyle>
            <a:lvl1pPr marL="0" indent="0" algn="just">
              <a:lnSpc>
                <a:spcPct val="108000"/>
              </a:lnSpc>
              <a:spcBef>
                <a:spcPts val="0"/>
              </a:spcBef>
              <a:spcAft>
                <a:spcPts val="600"/>
              </a:spcAft>
              <a:buNone/>
              <a:defRPr sz="1200">
                <a:solidFill>
                  <a:schemeClr val="tx1"/>
                </a:solidFill>
                <a:latin typeface="+mj-lt"/>
              </a:defRPr>
            </a:lvl1pPr>
          </a:lstStyle>
          <a:p>
            <a:pPr lvl="0"/>
            <a:r>
              <a:rPr lang="pl-PL" dirty="0"/>
              <a:t>Kliknij, aby edytować style wzorca tekstu</a:t>
            </a:r>
          </a:p>
        </p:txBody>
      </p:sp>
      <p:sp>
        <p:nvSpPr>
          <p:cNvPr id="19" name="Symbol zastępczy zawartości 17"/>
          <p:cNvSpPr>
            <a:spLocks noGrp="1"/>
          </p:cNvSpPr>
          <p:nvPr>
            <p:ph sz="quarter" idx="15"/>
          </p:nvPr>
        </p:nvSpPr>
        <p:spPr>
          <a:xfrm>
            <a:off x="6840000" y="864000"/>
            <a:ext cx="4896000" cy="8075840"/>
          </a:xfrm>
        </p:spPr>
        <p:txBody>
          <a:bodyPr>
            <a:normAutofit/>
          </a:bodyPr>
          <a:lstStyle>
            <a:lvl1pPr marL="0" indent="0" algn="just">
              <a:lnSpc>
                <a:spcPct val="108000"/>
              </a:lnSpc>
              <a:spcBef>
                <a:spcPts val="0"/>
              </a:spcBef>
              <a:spcAft>
                <a:spcPts val="600"/>
              </a:spcAft>
              <a:buNone/>
              <a:defRPr sz="1200">
                <a:latin typeface="+mj-lt"/>
              </a:defRPr>
            </a:lvl1pPr>
          </a:lstStyle>
          <a:p>
            <a:pPr lvl="0"/>
            <a:r>
              <a:rPr lang="pl-PL" dirty="0"/>
              <a:t>Kliknij, aby edytować style wzorca tekstu</a:t>
            </a:r>
          </a:p>
        </p:txBody>
      </p:sp>
    </p:spTree>
    <p:extLst>
      <p:ext uri="{BB962C8B-B14F-4D97-AF65-F5344CB8AC3E}">
        <p14:creationId xmlns:p14="http://schemas.microsoft.com/office/powerpoint/2010/main" val="107638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399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ozdział">
    <p:spTree>
      <p:nvGrpSpPr>
        <p:cNvPr id="1" name=""/>
        <p:cNvGrpSpPr/>
        <p:nvPr/>
      </p:nvGrpSpPr>
      <p:grpSpPr>
        <a:xfrm>
          <a:off x="0" y="0"/>
          <a:ext cx="0" cy="0"/>
          <a:chOff x="0" y="0"/>
          <a:chExt cx="0" cy="0"/>
        </a:xfrm>
      </p:grpSpPr>
      <p:sp>
        <p:nvSpPr>
          <p:cNvPr id="7" name="Prostokąt 6"/>
          <p:cNvSpPr/>
          <p:nvPr/>
        </p:nvSpPr>
        <p:spPr>
          <a:xfrm>
            <a:off x="2" y="5994774"/>
            <a:ext cx="6400801" cy="170142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0" name="Prostokąt 9"/>
          <p:cNvSpPr/>
          <p:nvPr/>
        </p:nvSpPr>
        <p:spPr>
          <a:xfrm rot="16200000">
            <a:off x="1252529" y="6798052"/>
            <a:ext cx="45719"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pic>
        <p:nvPicPr>
          <p:cNvPr id="13" name="Obraz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6970" y="208988"/>
            <a:ext cx="717323" cy="288129"/>
          </a:xfrm>
          <a:prstGeom prst="rect">
            <a:avLst/>
          </a:prstGeom>
        </p:spPr>
      </p:pic>
      <p:sp>
        <p:nvSpPr>
          <p:cNvPr id="14" name="Prostokąt 13"/>
          <p:cNvSpPr/>
          <p:nvPr userDrawn="1"/>
        </p:nvSpPr>
        <p:spPr>
          <a:xfrm>
            <a:off x="12687300" y="0"/>
            <a:ext cx="114300" cy="1724628"/>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5" name="Symbol zastępczy tekstu 15"/>
          <p:cNvSpPr>
            <a:spLocks noGrp="1"/>
          </p:cNvSpPr>
          <p:nvPr userDrawn="1">
            <p:ph type="body" sz="quarter" idx="13"/>
          </p:nvPr>
        </p:nvSpPr>
        <p:spPr>
          <a:xfrm>
            <a:off x="8807848" y="198000"/>
            <a:ext cx="2923777" cy="277200"/>
          </a:xfrm>
        </p:spPr>
        <p:txBody>
          <a:bodyPr>
            <a:noAutofit/>
          </a:bodyPr>
          <a:lstStyle>
            <a:lvl1pPr marL="0" indent="0" algn="r">
              <a:buNone/>
              <a:defRPr sz="1200">
                <a:latin typeface="Georgia" panose="02040502050405020303" pitchFamily="18" charset="0"/>
              </a:defRPr>
            </a:lvl1pPr>
          </a:lstStyle>
          <a:p>
            <a:pPr lvl="0"/>
            <a:r>
              <a:rPr lang="pl-PL" dirty="0"/>
              <a:t>Kliknij, aby edytować style wzorca tekstu</a:t>
            </a:r>
          </a:p>
        </p:txBody>
      </p:sp>
      <p:sp>
        <p:nvSpPr>
          <p:cNvPr id="16" name="Symbol zastępczy zawartości 17"/>
          <p:cNvSpPr>
            <a:spLocks noGrp="1"/>
          </p:cNvSpPr>
          <p:nvPr userDrawn="1">
            <p:ph sz="quarter" idx="15"/>
          </p:nvPr>
        </p:nvSpPr>
        <p:spPr>
          <a:xfrm>
            <a:off x="6840000" y="864000"/>
            <a:ext cx="4896000" cy="8075840"/>
          </a:xfrm>
        </p:spPr>
        <p:txBody>
          <a:bodyPr>
            <a:normAutofit/>
          </a:bodyPr>
          <a:lstStyle>
            <a:lvl1pPr marL="0" indent="0">
              <a:lnSpc>
                <a:spcPct val="108000"/>
              </a:lnSpc>
              <a:spcBef>
                <a:spcPts val="0"/>
              </a:spcBef>
              <a:spcAft>
                <a:spcPts val="600"/>
              </a:spcAft>
              <a:buNone/>
              <a:defRPr sz="1200">
                <a:solidFill>
                  <a:schemeClr val="tx1"/>
                </a:solidFill>
                <a:latin typeface="+mj-lt"/>
              </a:defRPr>
            </a:lvl1pPr>
          </a:lstStyle>
          <a:p>
            <a:pPr lvl="0"/>
            <a:r>
              <a:rPr lang="pl-PL" dirty="0"/>
              <a:t>Kliknij, aby edytować style wzorca tekstu</a:t>
            </a:r>
          </a:p>
        </p:txBody>
      </p:sp>
      <p:sp>
        <p:nvSpPr>
          <p:cNvPr id="18" name="Symbol zastępczy tekstu 17"/>
          <p:cNvSpPr>
            <a:spLocks noGrp="1"/>
          </p:cNvSpPr>
          <p:nvPr userDrawn="1">
            <p:ph type="body" sz="quarter" idx="16"/>
          </p:nvPr>
        </p:nvSpPr>
        <p:spPr>
          <a:xfrm>
            <a:off x="2304000" y="6048000"/>
            <a:ext cx="4003015" cy="1500188"/>
          </a:xfrm>
          <a:ln>
            <a:noFill/>
          </a:ln>
        </p:spPr>
        <p:txBody>
          <a:bodyPr anchor="ctr">
            <a:noAutofit/>
          </a:bodyPr>
          <a:lstStyle>
            <a:lvl1pPr marL="0" indent="0">
              <a:lnSpc>
                <a:spcPct val="100000"/>
              </a:lnSpc>
              <a:spcBef>
                <a:spcPts val="0"/>
              </a:spcBef>
              <a:buNone/>
              <a:defRPr sz="3200">
                <a:solidFill>
                  <a:schemeClr val="bg1"/>
                </a:solidFill>
                <a:latin typeface="Century Gothic" panose="020B0502020202020204" pitchFamily="34" charset="0"/>
              </a:defRPr>
            </a:lvl1pPr>
            <a:lvl2pPr>
              <a:defRPr sz="3200"/>
            </a:lvl2pPr>
            <a:lvl3pPr>
              <a:defRPr sz="3200"/>
            </a:lvl3pPr>
            <a:lvl4pPr>
              <a:defRPr sz="3200"/>
            </a:lvl4pPr>
            <a:lvl5pPr>
              <a:defRPr sz="3200"/>
            </a:lvl5pPr>
          </a:lstStyle>
          <a:p>
            <a:pPr lvl="0"/>
            <a:r>
              <a:rPr lang="pl-PL" dirty="0"/>
              <a:t>Kliknij, aby edytować style wzorca tekstu</a:t>
            </a:r>
          </a:p>
        </p:txBody>
      </p:sp>
      <p:sp>
        <p:nvSpPr>
          <p:cNvPr id="20" name="Symbol zastępczy tekstu 19"/>
          <p:cNvSpPr>
            <a:spLocks noGrp="1"/>
          </p:cNvSpPr>
          <p:nvPr>
            <p:ph type="body" sz="quarter" idx="17" hasCustomPrompt="1"/>
          </p:nvPr>
        </p:nvSpPr>
        <p:spPr>
          <a:xfrm>
            <a:off x="796925" y="5994400"/>
            <a:ext cx="957263" cy="1449388"/>
          </a:xfrm>
        </p:spPr>
        <p:txBody>
          <a:bodyPr>
            <a:noAutofit/>
          </a:bodyPr>
          <a:lstStyle>
            <a:lvl1pPr marL="0" indent="0" algn="ctr">
              <a:lnSpc>
                <a:spcPct val="100000"/>
              </a:lnSpc>
              <a:spcBef>
                <a:spcPts val="0"/>
              </a:spcBef>
              <a:buNone/>
              <a:defRPr sz="8800">
                <a:solidFill>
                  <a:schemeClr val="bg1"/>
                </a:solidFill>
                <a:latin typeface="Century Gothic" panose="020B0502020202020204" pitchFamily="34" charset="0"/>
              </a:defRPr>
            </a:lvl1pPr>
          </a:lstStyle>
          <a:p>
            <a:pPr lvl="0"/>
            <a:r>
              <a:rPr lang="pl-PL" dirty="0"/>
              <a:t>L</a:t>
            </a:r>
          </a:p>
        </p:txBody>
      </p:sp>
      <p:sp>
        <p:nvSpPr>
          <p:cNvPr id="21" name="Tytuł 1"/>
          <p:cNvSpPr>
            <a:spLocks noGrp="1"/>
          </p:cNvSpPr>
          <p:nvPr>
            <p:ph type="title"/>
          </p:nvPr>
        </p:nvSpPr>
        <p:spPr>
          <a:xfrm>
            <a:off x="6840000" y="379896"/>
            <a:ext cx="4891625" cy="309600"/>
          </a:xfrm>
        </p:spPr>
        <p:txBody>
          <a:bodyPr>
            <a:normAutofit/>
          </a:bodyPr>
          <a:lstStyle>
            <a:lvl1pPr>
              <a:defRPr sz="1400">
                <a:latin typeface="Georgia" panose="02040502050405020303" pitchFamily="18" charset="0"/>
              </a:defRPr>
            </a:lvl1pPr>
          </a:lstStyle>
          <a:p>
            <a:r>
              <a:rPr lang="pl-PL" dirty="0"/>
              <a:t>Kliknij, aby edytować styl</a:t>
            </a:r>
          </a:p>
        </p:txBody>
      </p:sp>
      <p:cxnSp>
        <p:nvCxnSpPr>
          <p:cNvPr id="22" name="Łącznik prosty 24"/>
          <p:cNvCxnSpPr/>
          <p:nvPr userDrawn="1"/>
        </p:nvCxnSpPr>
        <p:spPr>
          <a:xfrm>
            <a:off x="6948000" y="707559"/>
            <a:ext cx="1122744" cy="0"/>
          </a:xfrm>
          <a:prstGeom prst="line">
            <a:avLst/>
          </a:prstGeom>
          <a:ln w="9525">
            <a:solidFill>
              <a:srgbClr val="C7658A"/>
            </a:solidFill>
          </a:ln>
        </p:spPr>
        <p:style>
          <a:lnRef idx="1">
            <a:schemeClr val="accent1"/>
          </a:lnRef>
          <a:fillRef idx="0">
            <a:schemeClr val="accent1"/>
          </a:fillRef>
          <a:effectRef idx="0">
            <a:schemeClr val="accent1"/>
          </a:effectRef>
          <a:fontRef idx="minor">
            <a:schemeClr val="tx1"/>
          </a:fontRef>
        </p:style>
      </p:cxnSp>
      <p:sp>
        <p:nvSpPr>
          <p:cNvPr id="23" name="Symbol zastępczy numeru slajdu 4"/>
          <p:cNvSpPr>
            <a:spLocks noGrp="1"/>
          </p:cNvSpPr>
          <p:nvPr>
            <p:ph type="sldNum" sz="quarter" idx="12"/>
          </p:nvPr>
        </p:nvSpPr>
        <p:spPr>
          <a:xfrm>
            <a:off x="8851265" y="9095880"/>
            <a:ext cx="2880360" cy="277200"/>
          </a:xfrm>
        </p:spPr>
        <p:txBody>
          <a:bodyPr/>
          <a:lstStyle>
            <a:lvl1pPr>
              <a:defRPr sz="1200"/>
            </a:lvl1pPr>
          </a:lstStyle>
          <a:p>
            <a:fld id="{95AD31FC-7B9A-42A6-8347-069E99EC957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1422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ytuł 1"/>
          <p:cNvSpPr>
            <a:spLocks noGrp="1"/>
          </p:cNvSpPr>
          <p:nvPr>
            <p:ph type="title"/>
          </p:nvPr>
        </p:nvSpPr>
        <p:spPr>
          <a:xfrm>
            <a:off x="792000" y="379896"/>
            <a:ext cx="8025374" cy="309600"/>
          </a:xfrm>
        </p:spPr>
        <p:txBody>
          <a:bodyPr>
            <a:normAutofit/>
          </a:bodyPr>
          <a:lstStyle>
            <a:lvl1pPr>
              <a:defRPr sz="1400" spc="30" baseline="0">
                <a:latin typeface="Georgia" panose="02040502050405020303" pitchFamily="18" charset="0"/>
              </a:defRPr>
            </a:lvl1pPr>
          </a:lstStyle>
          <a:p>
            <a:r>
              <a:rPr lang="pl-PL" dirty="0"/>
              <a:t>Kliknij, aby edytować styl</a:t>
            </a:r>
          </a:p>
        </p:txBody>
      </p:sp>
      <p:sp>
        <p:nvSpPr>
          <p:cNvPr id="5" name="Symbol zastępczy numeru slajdu 4"/>
          <p:cNvSpPr>
            <a:spLocks noGrp="1"/>
          </p:cNvSpPr>
          <p:nvPr>
            <p:ph type="sldNum" sz="quarter" idx="12"/>
          </p:nvPr>
        </p:nvSpPr>
        <p:spPr>
          <a:xfrm>
            <a:off x="8851265" y="9095880"/>
            <a:ext cx="2880360" cy="277200"/>
          </a:xfrm>
        </p:spPr>
        <p:txBody>
          <a:bodyPr/>
          <a:lstStyle>
            <a:lvl1pPr>
              <a:defRPr sz="1200"/>
            </a:lvl1pPr>
          </a:lstStyle>
          <a:p>
            <a:fld id="{95AD31FC-7B9A-42A6-8347-069E99EC957F}" type="slidenum">
              <a:rPr lang="pl-PL" smtClean="0">
                <a:solidFill>
                  <a:prstClr val="black">
                    <a:tint val="75000"/>
                  </a:prstClr>
                </a:solidFill>
              </a:rPr>
              <a:pPr/>
              <a:t>‹#›</a:t>
            </a:fld>
            <a:endParaRPr lang="pl-PL">
              <a:solidFill>
                <a:prstClr val="black">
                  <a:tint val="75000"/>
                </a:prstClr>
              </a:solidFill>
            </a:endParaRPr>
          </a:p>
        </p:txBody>
      </p:sp>
      <p:sp>
        <p:nvSpPr>
          <p:cNvPr id="8" name="Prostokąt 7"/>
          <p:cNvSpPr/>
          <p:nvPr userDrawn="1"/>
        </p:nvSpPr>
        <p:spPr>
          <a:xfrm>
            <a:off x="12687300" y="0"/>
            <a:ext cx="114300" cy="1724628"/>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9" name="Prostokąt 8"/>
          <p:cNvSpPr/>
          <p:nvPr userDrawn="1"/>
        </p:nvSpPr>
        <p:spPr>
          <a:xfrm>
            <a:off x="-38231" y="-1110"/>
            <a:ext cx="114300" cy="1724628"/>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11" name="Łącznik prosty 24"/>
          <p:cNvCxnSpPr/>
          <p:nvPr userDrawn="1"/>
        </p:nvCxnSpPr>
        <p:spPr>
          <a:xfrm>
            <a:off x="900000" y="707559"/>
            <a:ext cx="1122744" cy="0"/>
          </a:xfrm>
          <a:prstGeom prst="line">
            <a:avLst/>
          </a:prstGeom>
          <a:ln w="9525">
            <a:solidFill>
              <a:srgbClr val="C7658A"/>
            </a:solidFill>
          </a:ln>
        </p:spPr>
        <p:style>
          <a:lnRef idx="1">
            <a:schemeClr val="accent1"/>
          </a:lnRef>
          <a:fillRef idx="0">
            <a:schemeClr val="accent1"/>
          </a:fillRef>
          <a:effectRef idx="0">
            <a:schemeClr val="accent1"/>
          </a:effectRef>
          <a:fontRef idx="minor">
            <a:schemeClr val="tx1"/>
          </a:fontRef>
        </p:style>
      </p:cxnSp>
      <p:sp>
        <p:nvSpPr>
          <p:cNvPr id="16" name="Symbol zastępczy tekstu 15"/>
          <p:cNvSpPr>
            <a:spLocks noGrp="1"/>
          </p:cNvSpPr>
          <p:nvPr>
            <p:ph type="body" sz="quarter" idx="13"/>
          </p:nvPr>
        </p:nvSpPr>
        <p:spPr>
          <a:xfrm>
            <a:off x="7708900" y="198000"/>
            <a:ext cx="4022725" cy="277200"/>
          </a:xfrm>
        </p:spPr>
        <p:txBody>
          <a:bodyPr>
            <a:noAutofit/>
          </a:bodyPr>
          <a:lstStyle>
            <a:lvl1pPr marL="0" indent="0" algn="r">
              <a:buNone/>
              <a:defRPr sz="1200" spc="30" baseline="0">
                <a:latin typeface="Georgia" panose="02040502050405020303" pitchFamily="18" charset="0"/>
              </a:defRPr>
            </a:lvl1pPr>
          </a:lstStyle>
          <a:p>
            <a:pPr lvl="0"/>
            <a:r>
              <a:rPr lang="pl-PL" dirty="0"/>
              <a:t>Kliknij, aby edytować style wzorca tekstu</a:t>
            </a:r>
          </a:p>
        </p:txBody>
      </p:sp>
      <p:sp>
        <p:nvSpPr>
          <p:cNvPr id="18" name="Symbol zastępczy zawartości 17"/>
          <p:cNvSpPr>
            <a:spLocks noGrp="1"/>
          </p:cNvSpPr>
          <p:nvPr>
            <p:ph sz="quarter" idx="14"/>
          </p:nvPr>
        </p:nvSpPr>
        <p:spPr>
          <a:xfrm>
            <a:off x="792000" y="863600"/>
            <a:ext cx="4896000" cy="8075840"/>
          </a:xfrm>
        </p:spPr>
        <p:txBody>
          <a:bodyPr>
            <a:normAutofit/>
          </a:bodyPr>
          <a:lstStyle>
            <a:lvl1pPr marL="0" indent="0" algn="just">
              <a:lnSpc>
                <a:spcPct val="108000"/>
              </a:lnSpc>
              <a:spcBef>
                <a:spcPts val="0"/>
              </a:spcBef>
              <a:spcAft>
                <a:spcPts val="600"/>
              </a:spcAft>
              <a:buNone/>
              <a:defRPr sz="1200">
                <a:solidFill>
                  <a:schemeClr val="tx1"/>
                </a:solidFill>
                <a:latin typeface="+mj-lt"/>
              </a:defRPr>
            </a:lvl1pPr>
          </a:lstStyle>
          <a:p>
            <a:pPr lvl="0"/>
            <a:r>
              <a:rPr lang="pl-PL" dirty="0"/>
              <a:t>Kliknij, aby edytować style wzorca tekstu</a:t>
            </a:r>
          </a:p>
        </p:txBody>
      </p:sp>
      <p:sp>
        <p:nvSpPr>
          <p:cNvPr id="19" name="Symbol zastępczy zawartości 17"/>
          <p:cNvSpPr>
            <a:spLocks noGrp="1"/>
          </p:cNvSpPr>
          <p:nvPr>
            <p:ph sz="quarter" idx="15"/>
          </p:nvPr>
        </p:nvSpPr>
        <p:spPr>
          <a:xfrm>
            <a:off x="6840000" y="864000"/>
            <a:ext cx="4896000" cy="8075840"/>
          </a:xfrm>
        </p:spPr>
        <p:txBody>
          <a:bodyPr>
            <a:normAutofit/>
          </a:bodyPr>
          <a:lstStyle>
            <a:lvl1pPr marL="0" indent="0" algn="just">
              <a:lnSpc>
                <a:spcPct val="108000"/>
              </a:lnSpc>
              <a:spcBef>
                <a:spcPts val="0"/>
              </a:spcBef>
              <a:spcAft>
                <a:spcPts val="600"/>
              </a:spcAft>
              <a:buNone/>
              <a:defRPr sz="1200">
                <a:latin typeface="+mj-lt"/>
              </a:defRPr>
            </a:lvl1pPr>
          </a:lstStyle>
          <a:p>
            <a:pPr lvl="0"/>
            <a:r>
              <a:rPr lang="pl-PL" dirty="0"/>
              <a:t>Kliknij, aby edytować style wzorca tekstu</a:t>
            </a:r>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6970" y="158187"/>
            <a:ext cx="806627" cy="324000"/>
          </a:xfrm>
          <a:prstGeom prst="rect">
            <a:avLst/>
          </a:prstGeom>
        </p:spPr>
      </p:pic>
    </p:spTree>
    <p:extLst>
      <p:ext uri="{BB962C8B-B14F-4D97-AF65-F5344CB8AC3E}">
        <p14:creationId xmlns:p14="http://schemas.microsoft.com/office/powerpoint/2010/main" val="132711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46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ozdział">
    <p:spTree>
      <p:nvGrpSpPr>
        <p:cNvPr id="1" name=""/>
        <p:cNvGrpSpPr/>
        <p:nvPr/>
      </p:nvGrpSpPr>
      <p:grpSpPr>
        <a:xfrm>
          <a:off x="0" y="0"/>
          <a:ext cx="0" cy="0"/>
          <a:chOff x="0" y="0"/>
          <a:chExt cx="0" cy="0"/>
        </a:xfrm>
      </p:grpSpPr>
      <p:sp>
        <p:nvSpPr>
          <p:cNvPr id="7" name="Prostokąt 6"/>
          <p:cNvSpPr/>
          <p:nvPr/>
        </p:nvSpPr>
        <p:spPr>
          <a:xfrm>
            <a:off x="2" y="5994774"/>
            <a:ext cx="6400801" cy="170142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0" name="Prostokąt 9"/>
          <p:cNvSpPr/>
          <p:nvPr/>
        </p:nvSpPr>
        <p:spPr>
          <a:xfrm rot="16200000">
            <a:off x="1252529" y="6798052"/>
            <a:ext cx="45719"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pic>
        <p:nvPicPr>
          <p:cNvPr id="13" name="Obraz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6970" y="208988"/>
            <a:ext cx="717323" cy="288129"/>
          </a:xfrm>
          <a:prstGeom prst="rect">
            <a:avLst/>
          </a:prstGeom>
        </p:spPr>
      </p:pic>
      <p:sp>
        <p:nvSpPr>
          <p:cNvPr id="14" name="Prostokąt 13"/>
          <p:cNvSpPr/>
          <p:nvPr userDrawn="1"/>
        </p:nvSpPr>
        <p:spPr>
          <a:xfrm>
            <a:off x="12687300" y="0"/>
            <a:ext cx="114300" cy="1724628"/>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5" name="Symbol zastępczy tekstu 15"/>
          <p:cNvSpPr>
            <a:spLocks noGrp="1"/>
          </p:cNvSpPr>
          <p:nvPr userDrawn="1">
            <p:ph type="body" sz="quarter" idx="13"/>
          </p:nvPr>
        </p:nvSpPr>
        <p:spPr>
          <a:xfrm>
            <a:off x="8807848" y="198000"/>
            <a:ext cx="2923777" cy="277200"/>
          </a:xfrm>
        </p:spPr>
        <p:txBody>
          <a:bodyPr>
            <a:noAutofit/>
          </a:bodyPr>
          <a:lstStyle>
            <a:lvl1pPr marL="0" indent="0" algn="r">
              <a:buNone/>
              <a:defRPr sz="1200">
                <a:latin typeface="Georgia" panose="02040502050405020303" pitchFamily="18" charset="0"/>
              </a:defRPr>
            </a:lvl1pPr>
          </a:lstStyle>
          <a:p>
            <a:pPr lvl="0"/>
            <a:r>
              <a:rPr lang="pl-PL" dirty="0"/>
              <a:t>Kliknij, aby edytować style wzorca tekstu</a:t>
            </a:r>
          </a:p>
        </p:txBody>
      </p:sp>
      <p:sp>
        <p:nvSpPr>
          <p:cNvPr id="16" name="Symbol zastępczy zawartości 17"/>
          <p:cNvSpPr>
            <a:spLocks noGrp="1"/>
          </p:cNvSpPr>
          <p:nvPr userDrawn="1">
            <p:ph sz="quarter" idx="15"/>
          </p:nvPr>
        </p:nvSpPr>
        <p:spPr>
          <a:xfrm>
            <a:off x="6840000" y="864000"/>
            <a:ext cx="4896000" cy="8075840"/>
          </a:xfrm>
        </p:spPr>
        <p:txBody>
          <a:bodyPr>
            <a:normAutofit/>
          </a:bodyPr>
          <a:lstStyle>
            <a:lvl1pPr marL="0" indent="0">
              <a:lnSpc>
                <a:spcPct val="108000"/>
              </a:lnSpc>
              <a:spcBef>
                <a:spcPts val="0"/>
              </a:spcBef>
              <a:spcAft>
                <a:spcPts val="600"/>
              </a:spcAft>
              <a:buNone/>
              <a:defRPr sz="1200">
                <a:solidFill>
                  <a:schemeClr val="tx1"/>
                </a:solidFill>
                <a:latin typeface="+mj-lt"/>
              </a:defRPr>
            </a:lvl1pPr>
          </a:lstStyle>
          <a:p>
            <a:pPr lvl="0"/>
            <a:r>
              <a:rPr lang="pl-PL" dirty="0"/>
              <a:t>Kliknij, aby edytować style wzorca tekstu</a:t>
            </a:r>
          </a:p>
        </p:txBody>
      </p:sp>
      <p:sp>
        <p:nvSpPr>
          <p:cNvPr id="18" name="Symbol zastępczy tekstu 17"/>
          <p:cNvSpPr>
            <a:spLocks noGrp="1"/>
          </p:cNvSpPr>
          <p:nvPr userDrawn="1">
            <p:ph type="body" sz="quarter" idx="16"/>
          </p:nvPr>
        </p:nvSpPr>
        <p:spPr>
          <a:xfrm>
            <a:off x="2304000" y="6048000"/>
            <a:ext cx="4003015" cy="1500188"/>
          </a:xfrm>
          <a:ln>
            <a:noFill/>
          </a:ln>
        </p:spPr>
        <p:txBody>
          <a:bodyPr anchor="ctr">
            <a:noAutofit/>
          </a:bodyPr>
          <a:lstStyle>
            <a:lvl1pPr marL="0" indent="0">
              <a:lnSpc>
                <a:spcPct val="100000"/>
              </a:lnSpc>
              <a:spcBef>
                <a:spcPts val="0"/>
              </a:spcBef>
              <a:buNone/>
              <a:defRPr sz="3200">
                <a:solidFill>
                  <a:schemeClr val="bg1"/>
                </a:solidFill>
                <a:latin typeface="Century Gothic" panose="020B0502020202020204" pitchFamily="34" charset="0"/>
              </a:defRPr>
            </a:lvl1pPr>
            <a:lvl2pPr>
              <a:defRPr sz="3200"/>
            </a:lvl2pPr>
            <a:lvl3pPr>
              <a:defRPr sz="3200"/>
            </a:lvl3pPr>
            <a:lvl4pPr>
              <a:defRPr sz="3200"/>
            </a:lvl4pPr>
            <a:lvl5pPr>
              <a:defRPr sz="3200"/>
            </a:lvl5pPr>
          </a:lstStyle>
          <a:p>
            <a:pPr lvl="0"/>
            <a:r>
              <a:rPr lang="pl-PL" dirty="0"/>
              <a:t>Kliknij, aby edytować style wzorca tekstu</a:t>
            </a:r>
          </a:p>
        </p:txBody>
      </p:sp>
      <p:sp>
        <p:nvSpPr>
          <p:cNvPr id="20" name="Symbol zastępczy tekstu 19"/>
          <p:cNvSpPr>
            <a:spLocks noGrp="1"/>
          </p:cNvSpPr>
          <p:nvPr>
            <p:ph type="body" sz="quarter" idx="17" hasCustomPrompt="1"/>
          </p:nvPr>
        </p:nvSpPr>
        <p:spPr>
          <a:xfrm>
            <a:off x="796925" y="5994400"/>
            <a:ext cx="957263" cy="1449388"/>
          </a:xfrm>
        </p:spPr>
        <p:txBody>
          <a:bodyPr>
            <a:noAutofit/>
          </a:bodyPr>
          <a:lstStyle>
            <a:lvl1pPr marL="0" indent="0" algn="ctr">
              <a:lnSpc>
                <a:spcPct val="100000"/>
              </a:lnSpc>
              <a:spcBef>
                <a:spcPts val="0"/>
              </a:spcBef>
              <a:buNone/>
              <a:defRPr sz="8800">
                <a:solidFill>
                  <a:schemeClr val="bg1"/>
                </a:solidFill>
                <a:latin typeface="Century Gothic" panose="020B0502020202020204" pitchFamily="34" charset="0"/>
              </a:defRPr>
            </a:lvl1pPr>
          </a:lstStyle>
          <a:p>
            <a:pPr lvl="0"/>
            <a:r>
              <a:rPr lang="pl-PL" dirty="0"/>
              <a:t>L</a:t>
            </a:r>
          </a:p>
        </p:txBody>
      </p:sp>
      <p:sp>
        <p:nvSpPr>
          <p:cNvPr id="21" name="Tytuł 1"/>
          <p:cNvSpPr>
            <a:spLocks noGrp="1"/>
          </p:cNvSpPr>
          <p:nvPr>
            <p:ph type="title"/>
          </p:nvPr>
        </p:nvSpPr>
        <p:spPr>
          <a:xfrm>
            <a:off x="6840000" y="379896"/>
            <a:ext cx="4891625" cy="309600"/>
          </a:xfrm>
        </p:spPr>
        <p:txBody>
          <a:bodyPr>
            <a:normAutofit/>
          </a:bodyPr>
          <a:lstStyle>
            <a:lvl1pPr>
              <a:defRPr sz="1400">
                <a:latin typeface="Georgia" panose="02040502050405020303" pitchFamily="18" charset="0"/>
              </a:defRPr>
            </a:lvl1pPr>
          </a:lstStyle>
          <a:p>
            <a:r>
              <a:rPr lang="pl-PL" dirty="0"/>
              <a:t>Kliknij, aby edytować styl</a:t>
            </a:r>
          </a:p>
        </p:txBody>
      </p:sp>
      <p:cxnSp>
        <p:nvCxnSpPr>
          <p:cNvPr id="22" name="Łącznik prosty 24"/>
          <p:cNvCxnSpPr/>
          <p:nvPr userDrawn="1"/>
        </p:nvCxnSpPr>
        <p:spPr>
          <a:xfrm>
            <a:off x="6948000" y="707559"/>
            <a:ext cx="1122744" cy="0"/>
          </a:xfrm>
          <a:prstGeom prst="line">
            <a:avLst/>
          </a:prstGeom>
          <a:ln w="9525">
            <a:solidFill>
              <a:srgbClr val="C7658A"/>
            </a:solidFill>
          </a:ln>
        </p:spPr>
        <p:style>
          <a:lnRef idx="1">
            <a:schemeClr val="accent1"/>
          </a:lnRef>
          <a:fillRef idx="0">
            <a:schemeClr val="accent1"/>
          </a:fillRef>
          <a:effectRef idx="0">
            <a:schemeClr val="accent1"/>
          </a:effectRef>
          <a:fontRef idx="minor">
            <a:schemeClr val="tx1"/>
          </a:fontRef>
        </p:style>
      </p:cxnSp>
      <p:sp>
        <p:nvSpPr>
          <p:cNvPr id="23" name="Symbol zastępczy numeru slajdu 4"/>
          <p:cNvSpPr>
            <a:spLocks noGrp="1"/>
          </p:cNvSpPr>
          <p:nvPr>
            <p:ph type="sldNum" sz="quarter" idx="12"/>
          </p:nvPr>
        </p:nvSpPr>
        <p:spPr>
          <a:xfrm>
            <a:off x="8851265" y="9095880"/>
            <a:ext cx="2880360" cy="277200"/>
          </a:xfrm>
        </p:spPr>
        <p:txBody>
          <a:bodyPr/>
          <a:lstStyle>
            <a:lvl1pPr>
              <a:defRPr sz="1200"/>
            </a:lvl1pPr>
          </a:lstStyle>
          <a:p>
            <a:fld id="{95AD31FC-7B9A-42A6-8347-069E99EC957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316032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ytuł 1"/>
          <p:cNvSpPr>
            <a:spLocks noGrp="1"/>
          </p:cNvSpPr>
          <p:nvPr>
            <p:ph type="title"/>
          </p:nvPr>
        </p:nvSpPr>
        <p:spPr>
          <a:xfrm>
            <a:off x="792000" y="379896"/>
            <a:ext cx="8025374" cy="309600"/>
          </a:xfrm>
        </p:spPr>
        <p:txBody>
          <a:bodyPr>
            <a:normAutofit/>
          </a:bodyPr>
          <a:lstStyle>
            <a:lvl1pPr>
              <a:defRPr sz="1400" spc="30" baseline="0">
                <a:latin typeface="Georgia" panose="02040502050405020303" pitchFamily="18" charset="0"/>
              </a:defRPr>
            </a:lvl1pPr>
          </a:lstStyle>
          <a:p>
            <a:r>
              <a:rPr lang="pl-PL" dirty="0"/>
              <a:t>Kliknij, aby edytować styl</a:t>
            </a:r>
          </a:p>
        </p:txBody>
      </p:sp>
      <p:sp>
        <p:nvSpPr>
          <p:cNvPr id="5" name="Symbol zastępczy numeru slajdu 4"/>
          <p:cNvSpPr>
            <a:spLocks noGrp="1"/>
          </p:cNvSpPr>
          <p:nvPr>
            <p:ph type="sldNum" sz="quarter" idx="12"/>
          </p:nvPr>
        </p:nvSpPr>
        <p:spPr>
          <a:xfrm>
            <a:off x="8851265" y="9095880"/>
            <a:ext cx="2880360" cy="277200"/>
          </a:xfrm>
        </p:spPr>
        <p:txBody>
          <a:bodyPr/>
          <a:lstStyle>
            <a:lvl1pPr>
              <a:defRPr sz="1200"/>
            </a:lvl1pPr>
          </a:lstStyle>
          <a:p>
            <a:fld id="{95AD31FC-7B9A-42A6-8347-069E99EC957F}" type="slidenum">
              <a:rPr lang="pl-PL" smtClean="0">
                <a:solidFill>
                  <a:prstClr val="black">
                    <a:tint val="75000"/>
                  </a:prstClr>
                </a:solidFill>
              </a:rPr>
              <a:pPr/>
              <a:t>‹#›</a:t>
            </a:fld>
            <a:endParaRPr lang="pl-PL">
              <a:solidFill>
                <a:prstClr val="black">
                  <a:tint val="75000"/>
                </a:prstClr>
              </a:solidFill>
            </a:endParaRPr>
          </a:p>
        </p:txBody>
      </p:sp>
      <p:sp>
        <p:nvSpPr>
          <p:cNvPr id="8" name="Prostokąt 7"/>
          <p:cNvSpPr/>
          <p:nvPr userDrawn="1"/>
        </p:nvSpPr>
        <p:spPr>
          <a:xfrm>
            <a:off x="12687300" y="0"/>
            <a:ext cx="114300" cy="1724628"/>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9" name="Prostokąt 8"/>
          <p:cNvSpPr/>
          <p:nvPr userDrawn="1"/>
        </p:nvSpPr>
        <p:spPr>
          <a:xfrm>
            <a:off x="-38231" y="-1110"/>
            <a:ext cx="114300" cy="1724628"/>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11" name="Łącznik prosty 24"/>
          <p:cNvCxnSpPr/>
          <p:nvPr userDrawn="1"/>
        </p:nvCxnSpPr>
        <p:spPr>
          <a:xfrm>
            <a:off x="900000" y="707559"/>
            <a:ext cx="1122744" cy="0"/>
          </a:xfrm>
          <a:prstGeom prst="line">
            <a:avLst/>
          </a:prstGeom>
          <a:ln w="9525">
            <a:solidFill>
              <a:srgbClr val="C7658A"/>
            </a:solidFill>
          </a:ln>
        </p:spPr>
        <p:style>
          <a:lnRef idx="1">
            <a:schemeClr val="accent1"/>
          </a:lnRef>
          <a:fillRef idx="0">
            <a:schemeClr val="accent1"/>
          </a:fillRef>
          <a:effectRef idx="0">
            <a:schemeClr val="accent1"/>
          </a:effectRef>
          <a:fontRef idx="minor">
            <a:schemeClr val="tx1"/>
          </a:fontRef>
        </p:style>
      </p:cxnSp>
      <p:sp>
        <p:nvSpPr>
          <p:cNvPr id="16" name="Symbol zastępczy tekstu 15"/>
          <p:cNvSpPr>
            <a:spLocks noGrp="1"/>
          </p:cNvSpPr>
          <p:nvPr>
            <p:ph type="body" sz="quarter" idx="13"/>
          </p:nvPr>
        </p:nvSpPr>
        <p:spPr>
          <a:xfrm>
            <a:off x="7708900" y="198000"/>
            <a:ext cx="4022725" cy="277200"/>
          </a:xfrm>
        </p:spPr>
        <p:txBody>
          <a:bodyPr>
            <a:noAutofit/>
          </a:bodyPr>
          <a:lstStyle>
            <a:lvl1pPr marL="0" indent="0" algn="r">
              <a:buNone/>
              <a:defRPr sz="1200" spc="30" baseline="0">
                <a:latin typeface="Georgia" panose="02040502050405020303" pitchFamily="18" charset="0"/>
              </a:defRPr>
            </a:lvl1pPr>
          </a:lstStyle>
          <a:p>
            <a:pPr lvl="0"/>
            <a:r>
              <a:rPr lang="pl-PL" dirty="0"/>
              <a:t>Kliknij, aby edytować style wzorca tekstu</a:t>
            </a:r>
          </a:p>
        </p:txBody>
      </p:sp>
      <p:sp>
        <p:nvSpPr>
          <p:cNvPr id="18" name="Symbol zastępczy zawartości 17"/>
          <p:cNvSpPr>
            <a:spLocks noGrp="1"/>
          </p:cNvSpPr>
          <p:nvPr>
            <p:ph sz="quarter" idx="14"/>
          </p:nvPr>
        </p:nvSpPr>
        <p:spPr>
          <a:xfrm>
            <a:off x="792000" y="863600"/>
            <a:ext cx="4896000" cy="8075840"/>
          </a:xfrm>
        </p:spPr>
        <p:txBody>
          <a:bodyPr>
            <a:normAutofit/>
          </a:bodyPr>
          <a:lstStyle>
            <a:lvl1pPr marL="0" indent="0" algn="just">
              <a:lnSpc>
                <a:spcPct val="108000"/>
              </a:lnSpc>
              <a:spcBef>
                <a:spcPts val="0"/>
              </a:spcBef>
              <a:spcAft>
                <a:spcPts val="600"/>
              </a:spcAft>
              <a:buNone/>
              <a:defRPr sz="1200">
                <a:solidFill>
                  <a:schemeClr val="tx1"/>
                </a:solidFill>
                <a:latin typeface="+mj-lt"/>
              </a:defRPr>
            </a:lvl1pPr>
          </a:lstStyle>
          <a:p>
            <a:pPr lvl="0"/>
            <a:r>
              <a:rPr lang="pl-PL" dirty="0"/>
              <a:t>Kliknij, aby edytować style wzorca tekstu</a:t>
            </a:r>
          </a:p>
        </p:txBody>
      </p:sp>
      <p:sp>
        <p:nvSpPr>
          <p:cNvPr id="19" name="Symbol zastępczy zawartości 17"/>
          <p:cNvSpPr>
            <a:spLocks noGrp="1"/>
          </p:cNvSpPr>
          <p:nvPr>
            <p:ph sz="quarter" idx="15"/>
          </p:nvPr>
        </p:nvSpPr>
        <p:spPr>
          <a:xfrm>
            <a:off x="6840000" y="864000"/>
            <a:ext cx="4896000" cy="8075840"/>
          </a:xfrm>
        </p:spPr>
        <p:txBody>
          <a:bodyPr>
            <a:normAutofit/>
          </a:bodyPr>
          <a:lstStyle>
            <a:lvl1pPr marL="0" indent="0" algn="just">
              <a:lnSpc>
                <a:spcPct val="108000"/>
              </a:lnSpc>
              <a:spcBef>
                <a:spcPts val="0"/>
              </a:spcBef>
              <a:spcAft>
                <a:spcPts val="600"/>
              </a:spcAft>
              <a:buNone/>
              <a:defRPr sz="1200">
                <a:latin typeface="+mj-lt"/>
              </a:defRPr>
            </a:lvl1pPr>
          </a:lstStyle>
          <a:p>
            <a:pPr lvl="0"/>
            <a:r>
              <a:rPr lang="pl-PL" dirty="0"/>
              <a:t>Kliknij, aby edytować style wzorca tekstu</a:t>
            </a:r>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6970" y="158187"/>
            <a:ext cx="806627" cy="324000"/>
          </a:xfrm>
          <a:prstGeom prst="rect">
            <a:avLst/>
          </a:prstGeom>
        </p:spPr>
      </p:pic>
    </p:spTree>
    <p:extLst>
      <p:ext uri="{BB962C8B-B14F-4D97-AF65-F5344CB8AC3E}">
        <p14:creationId xmlns:p14="http://schemas.microsoft.com/office/powerpoint/2010/main" val="1930662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2371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880111" y="2555876"/>
            <a:ext cx="11041380" cy="6091873"/>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80111" y="8898897"/>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4BE61EC8-A8C6-42D7-9114-9145AAE30BDE}" type="datetime1">
              <a:rPr lang="pl-PL" smtClean="0">
                <a:solidFill>
                  <a:prstClr val="black">
                    <a:tint val="75000"/>
                  </a:prstClr>
                </a:solidFill>
              </a:rPr>
              <a:t>30.06.2020</a:t>
            </a:fld>
            <a:endParaRPr lang="pl-PL">
              <a:solidFill>
                <a:prstClr val="black">
                  <a:tint val="75000"/>
                </a:prstClr>
              </a:solidFill>
            </a:endParaRPr>
          </a:p>
        </p:txBody>
      </p:sp>
      <p:sp>
        <p:nvSpPr>
          <p:cNvPr id="5" name="Footer Placeholder 4"/>
          <p:cNvSpPr>
            <a:spLocks noGrp="1"/>
          </p:cNvSpPr>
          <p:nvPr>
            <p:ph type="ftr" sz="quarter" idx="3"/>
          </p:nvPr>
        </p:nvSpPr>
        <p:spPr>
          <a:xfrm>
            <a:off x="4240531" y="8898897"/>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pl-PL">
              <a:solidFill>
                <a:prstClr val="black">
                  <a:tint val="75000"/>
                </a:prstClr>
              </a:solidFill>
            </a:endParaRPr>
          </a:p>
        </p:txBody>
      </p:sp>
      <p:sp>
        <p:nvSpPr>
          <p:cNvPr id="6" name="Slide Number Placeholder 5"/>
          <p:cNvSpPr>
            <a:spLocks noGrp="1"/>
          </p:cNvSpPr>
          <p:nvPr>
            <p:ph type="sldNum" sz="quarter" idx="4"/>
          </p:nvPr>
        </p:nvSpPr>
        <p:spPr>
          <a:xfrm>
            <a:off x="9041131" y="8898897"/>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95AD31FC-7B9A-42A6-8347-069E99EC957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45370442"/>
      </p:ext>
    </p:extLst>
  </p:cSld>
  <p:clrMap bg1="lt1" tx1="dk1" bg2="lt2" tx2="dk2" accent1="accent1" accent2="accent2" accent3="accent3" accent4="accent4" accent5="accent5" accent6="accent6" hlink="hlink" folHlink="folHlink"/>
  <p:sldLayoutIdLst>
    <p:sldLayoutId id="2147483676" r:id="rId1"/>
    <p:sldLayoutId id="2147483675" r:id="rId2"/>
    <p:sldLayoutId id="2147483677" r:id="rId3"/>
  </p:sldLayoutIdLst>
  <p:hf hdr="0" ftr="0" dt="0"/>
  <p:txStyles>
    <p:titleStyle>
      <a:lvl1pPr algn="l" defTabSz="1280128"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32" indent="-320032" algn="l" defTabSz="1280128"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096" indent="-320032" algn="l" defTabSz="1280128"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160" indent="-320032" algn="l" defTabSz="1280128"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2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288"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352"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416"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480"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54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28" rtl="0" eaLnBrk="1" latinLnBrk="0" hangingPunct="1">
        <a:defRPr sz="2520" kern="1200">
          <a:solidFill>
            <a:schemeClr val="tx1"/>
          </a:solidFill>
          <a:latin typeface="+mn-lt"/>
          <a:ea typeface="+mn-ea"/>
          <a:cs typeface="+mn-cs"/>
        </a:defRPr>
      </a:lvl1pPr>
      <a:lvl2pPr marL="640064" algn="l" defTabSz="1280128" rtl="0" eaLnBrk="1" latinLnBrk="0" hangingPunct="1">
        <a:defRPr sz="2520" kern="1200">
          <a:solidFill>
            <a:schemeClr val="tx1"/>
          </a:solidFill>
          <a:latin typeface="+mn-lt"/>
          <a:ea typeface="+mn-ea"/>
          <a:cs typeface="+mn-cs"/>
        </a:defRPr>
      </a:lvl2pPr>
      <a:lvl3pPr marL="1280128" algn="l" defTabSz="1280128" rtl="0" eaLnBrk="1" latinLnBrk="0" hangingPunct="1">
        <a:defRPr sz="2520" kern="1200">
          <a:solidFill>
            <a:schemeClr val="tx1"/>
          </a:solidFill>
          <a:latin typeface="+mn-lt"/>
          <a:ea typeface="+mn-ea"/>
          <a:cs typeface="+mn-cs"/>
        </a:defRPr>
      </a:lvl3pPr>
      <a:lvl4pPr marL="1920192" algn="l" defTabSz="1280128" rtl="0" eaLnBrk="1" latinLnBrk="0" hangingPunct="1">
        <a:defRPr sz="2520" kern="1200">
          <a:solidFill>
            <a:schemeClr val="tx1"/>
          </a:solidFill>
          <a:latin typeface="+mn-lt"/>
          <a:ea typeface="+mn-ea"/>
          <a:cs typeface="+mn-cs"/>
        </a:defRPr>
      </a:lvl4pPr>
      <a:lvl5pPr marL="2560256" algn="l" defTabSz="1280128" rtl="0" eaLnBrk="1" latinLnBrk="0" hangingPunct="1">
        <a:defRPr sz="2520" kern="1200">
          <a:solidFill>
            <a:schemeClr val="tx1"/>
          </a:solidFill>
          <a:latin typeface="+mn-lt"/>
          <a:ea typeface="+mn-ea"/>
          <a:cs typeface="+mn-cs"/>
        </a:defRPr>
      </a:lvl5pPr>
      <a:lvl6pPr marL="3200320" algn="l" defTabSz="1280128" rtl="0" eaLnBrk="1" latinLnBrk="0" hangingPunct="1">
        <a:defRPr sz="2520" kern="1200">
          <a:solidFill>
            <a:schemeClr val="tx1"/>
          </a:solidFill>
          <a:latin typeface="+mn-lt"/>
          <a:ea typeface="+mn-ea"/>
          <a:cs typeface="+mn-cs"/>
        </a:defRPr>
      </a:lvl6pPr>
      <a:lvl7pPr marL="3840384" algn="l" defTabSz="1280128" rtl="0" eaLnBrk="1" latinLnBrk="0" hangingPunct="1">
        <a:defRPr sz="2520" kern="1200">
          <a:solidFill>
            <a:schemeClr val="tx1"/>
          </a:solidFill>
          <a:latin typeface="+mn-lt"/>
          <a:ea typeface="+mn-ea"/>
          <a:cs typeface="+mn-cs"/>
        </a:defRPr>
      </a:lvl7pPr>
      <a:lvl8pPr marL="4480448" algn="l" defTabSz="1280128" rtl="0" eaLnBrk="1" latinLnBrk="0" hangingPunct="1">
        <a:defRPr sz="2520" kern="1200">
          <a:solidFill>
            <a:schemeClr val="tx1"/>
          </a:solidFill>
          <a:latin typeface="+mn-lt"/>
          <a:ea typeface="+mn-ea"/>
          <a:cs typeface="+mn-cs"/>
        </a:defRPr>
      </a:lvl8pPr>
      <a:lvl9pPr marL="5120512" algn="l" defTabSz="1280128" rtl="0" eaLnBrk="1" latinLnBrk="0" hangingPunct="1">
        <a:defRPr sz="25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880111" y="2555876"/>
            <a:ext cx="11041380" cy="6091873"/>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80111" y="8898897"/>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4BE61EC8-A8C6-42D7-9114-9145AAE30BDE}" type="datetime1">
              <a:rPr lang="pl-PL" smtClean="0">
                <a:solidFill>
                  <a:prstClr val="black">
                    <a:tint val="75000"/>
                  </a:prstClr>
                </a:solidFill>
              </a:rPr>
              <a:pPr/>
              <a:t>30.06.2020</a:t>
            </a:fld>
            <a:endParaRPr lang="pl-PL">
              <a:solidFill>
                <a:prstClr val="black">
                  <a:tint val="75000"/>
                </a:prstClr>
              </a:solidFill>
            </a:endParaRPr>
          </a:p>
        </p:txBody>
      </p:sp>
      <p:sp>
        <p:nvSpPr>
          <p:cNvPr id="5" name="Footer Placeholder 4"/>
          <p:cNvSpPr>
            <a:spLocks noGrp="1"/>
          </p:cNvSpPr>
          <p:nvPr>
            <p:ph type="ftr" sz="quarter" idx="3"/>
          </p:nvPr>
        </p:nvSpPr>
        <p:spPr>
          <a:xfrm>
            <a:off x="4240531" y="8898897"/>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pl-PL">
              <a:solidFill>
                <a:prstClr val="black">
                  <a:tint val="75000"/>
                </a:prstClr>
              </a:solidFill>
            </a:endParaRPr>
          </a:p>
        </p:txBody>
      </p:sp>
      <p:sp>
        <p:nvSpPr>
          <p:cNvPr id="6" name="Slide Number Placeholder 5"/>
          <p:cNvSpPr>
            <a:spLocks noGrp="1"/>
          </p:cNvSpPr>
          <p:nvPr>
            <p:ph type="sldNum" sz="quarter" idx="4"/>
          </p:nvPr>
        </p:nvSpPr>
        <p:spPr>
          <a:xfrm>
            <a:off x="9041131" y="8898897"/>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95AD31FC-7B9A-42A6-8347-069E99EC957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065925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hf hdr="0" ftr="0" dt="0"/>
  <p:txStyles>
    <p:titleStyle>
      <a:lvl1pPr algn="l" defTabSz="1280128"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32" indent="-320032" algn="l" defTabSz="1280128"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096" indent="-320032" algn="l" defTabSz="1280128"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160" indent="-320032" algn="l" defTabSz="1280128"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2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288"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352"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416"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480"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54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28" rtl="0" eaLnBrk="1" latinLnBrk="0" hangingPunct="1">
        <a:defRPr sz="2520" kern="1200">
          <a:solidFill>
            <a:schemeClr val="tx1"/>
          </a:solidFill>
          <a:latin typeface="+mn-lt"/>
          <a:ea typeface="+mn-ea"/>
          <a:cs typeface="+mn-cs"/>
        </a:defRPr>
      </a:lvl1pPr>
      <a:lvl2pPr marL="640064" algn="l" defTabSz="1280128" rtl="0" eaLnBrk="1" latinLnBrk="0" hangingPunct="1">
        <a:defRPr sz="2520" kern="1200">
          <a:solidFill>
            <a:schemeClr val="tx1"/>
          </a:solidFill>
          <a:latin typeface="+mn-lt"/>
          <a:ea typeface="+mn-ea"/>
          <a:cs typeface="+mn-cs"/>
        </a:defRPr>
      </a:lvl2pPr>
      <a:lvl3pPr marL="1280128" algn="l" defTabSz="1280128" rtl="0" eaLnBrk="1" latinLnBrk="0" hangingPunct="1">
        <a:defRPr sz="2520" kern="1200">
          <a:solidFill>
            <a:schemeClr val="tx1"/>
          </a:solidFill>
          <a:latin typeface="+mn-lt"/>
          <a:ea typeface="+mn-ea"/>
          <a:cs typeface="+mn-cs"/>
        </a:defRPr>
      </a:lvl3pPr>
      <a:lvl4pPr marL="1920192" algn="l" defTabSz="1280128" rtl="0" eaLnBrk="1" latinLnBrk="0" hangingPunct="1">
        <a:defRPr sz="2520" kern="1200">
          <a:solidFill>
            <a:schemeClr val="tx1"/>
          </a:solidFill>
          <a:latin typeface="+mn-lt"/>
          <a:ea typeface="+mn-ea"/>
          <a:cs typeface="+mn-cs"/>
        </a:defRPr>
      </a:lvl4pPr>
      <a:lvl5pPr marL="2560256" algn="l" defTabSz="1280128" rtl="0" eaLnBrk="1" latinLnBrk="0" hangingPunct="1">
        <a:defRPr sz="2520" kern="1200">
          <a:solidFill>
            <a:schemeClr val="tx1"/>
          </a:solidFill>
          <a:latin typeface="+mn-lt"/>
          <a:ea typeface="+mn-ea"/>
          <a:cs typeface="+mn-cs"/>
        </a:defRPr>
      </a:lvl5pPr>
      <a:lvl6pPr marL="3200320" algn="l" defTabSz="1280128" rtl="0" eaLnBrk="1" latinLnBrk="0" hangingPunct="1">
        <a:defRPr sz="2520" kern="1200">
          <a:solidFill>
            <a:schemeClr val="tx1"/>
          </a:solidFill>
          <a:latin typeface="+mn-lt"/>
          <a:ea typeface="+mn-ea"/>
          <a:cs typeface="+mn-cs"/>
        </a:defRPr>
      </a:lvl6pPr>
      <a:lvl7pPr marL="3840384" algn="l" defTabSz="1280128" rtl="0" eaLnBrk="1" latinLnBrk="0" hangingPunct="1">
        <a:defRPr sz="2520" kern="1200">
          <a:solidFill>
            <a:schemeClr val="tx1"/>
          </a:solidFill>
          <a:latin typeface="+mn-lt"/>
          <a:ea typeface="+mn-ea"/>
          <a:cs typeface="+mn-cs"/>
        </a:defRPr>
      </a:lvl7pPr>
      <a:lvl8pPr marL="4480448" algn="l" defTabSz="1280128" rtl="0" eaLnBrk="1" latinLnBrk="0" hangingPunct="1">
        <a:defRPr sz="2520" kern="1200">
          <a:solidFill>
            <a:schemeClr val="tx1"/>
          </a:solidFill>
          <a:latin typeface="+mn-lt"/>
          <a:ea typeface="+mn-ea"/>
          <a:cs typeface="+mn-cs"/>
        </a:defRPr>
      </a:lvl8pPr>
      <a:lvl9pPr marL="5120512" algn="l" defTabSz="1280128" rtl="0" eaLnBrk="1" latinLnBrk="0" hangingPunct="1">
        <a:defRPr sz="25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880111" y="2555876"/>
            <a:ext cx="11041380" cy="6091873"/>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80111" y="8898897"/>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4BE61EC8-A8C6-42D7-9114-9145AAE30BDE}" type="datetime1">
              <a:rPr lang="pl-PL" smtClean="0">
                <a:solidFill>
                  <a:prstClr val="black">
                    <a:tint val="75000"/>
                  </a:prstClr>
                </a:solidFill>
              </a:rPr>
              <a:pPr/>
              <a:t>30.06.2020</a:t>
            </a:fld>
            <a:endParaRPr lang="pl-PL">
              <a:solidFill>
                <a:prstClr val="black">
                  <a:tint val="75000"/>
                </a:prstClr>
              </a:solidFill>
            </a:endParaRPr>
          </a:p>
        </p:txBody>
      </p:sp>
      <p:sp>
        <p:nvSpPr>
          <p:cNvPr id="5" name="Footer Placeholder 4"/>
          <p:cNvSpPr>
            <a:spLocks noGrp="1"/>
          </p:cNvSpPr>
          <p:nvPr>
            <p:ph type="ftr" sz="quarter" idx="3"/>
          </p:nvPr>
        </p:nvSpPr>
        <p:spPr>
          <a:xfrm>
            <a:off x="4240531" y="8898897"/>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pl-PL">
              <a:solidFill>
                <a:prstClr val="black">
                  <a:tint val="75000"/>
                </a:prstClr>
              </a:solidFill>
            </a:endParaRPr>
          </a:p>
        </p:txBody>
      </p:sp>
      <p:sp>
        <p:nvSpPr>
          <p:cNvPr id="6" name="Slide Number Placeholder 5"/>
          <p:cNvSpPr>
            <a:spLocks noGrp="1"/>
          </p:cNvSpPr>
          <p:nvPr>
            <p:ph type="sldNum" sz="quarter" idx="4"/>
          </p:nvPr>
        </p:nvSpPr>
        <p:spPr>
          <a:xfrm>
            <a:off x="9041131" y="8898897"/>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95AD31FC-7B9A-42A6-8347-069E99EC957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6752104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hdr="0" ftr="0" dt="0"/>
  <p:txStyles>
    <p:titleStyle>
      <a:lvl1pPr algn="l" defTabSz="1280128"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32" indent="-320032" algn="l" defTabSz="1280128"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096" indent="-320032" algn="l" defTabSz="1280128"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160" indent="-320032" algn="l" defTabSz="1280128"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2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288"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352"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416"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480"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54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28" rtl="0" eaLnBrk="1" latinLnBrk="0" hangingPunct="1">
        <a:defRPr sz="2520" kern="1200">
          <a:solidFill>
            <a:schemeClr val="tx1"/>
          </a:solidFill>
          <a:latin typeface="+mn-lt"/>
          <a:ea typeface="+mn-ea"/>
          <a:cs typeface="+mn-cs"/>
        </a:defRPr>
      </a:lvl1pPr>
      <a:lvl2pPr marL="640064" algn="l" defTabSz="1280128" rtl="0" eaLnBrk="1" latinLnBrk="0" hangingPunct="1">
        <a:defRPr sz="2520" kern="1200">
          <a:solidFill>
            <a:schemeClr val="tx1"/>
          </a:solidFill>
          <a:latin typeface="+mn-lt"/>
          <a:ea typeface="+mn-ea"/>
          <a:cs typeface="+mn-cs"/>
        </a:defRPr>
      </a:lvl2pPr>
      <a:lvl3pPr marL="1280128" algn="l" defTabSz="1280128" rtl="0" eaLnBrk="1" latinLnBrk="0" hangingPunct="1">
        <a:defRPr sz="2520" kern="1200">
          <a:solidFill>
            <a:schemeClr val="tx1"/>
          </a:solidFill>
          <a:latin typeface="+mn-lt"/>
          <a:ea typeface="+mn-ea"/>
          <a:cs typeface="+mn-cs"/>
        </a:defRPr>
      </a:lvl3pPr>
      <a:lvl4pPr marL="1920192" algn="l" defTabSz="1280128" rtl="0" eaLnBrk="1" latinLnBrk="0" hangingPunct="1">
        <a:defRPr sz="2520" kern="1200">
          <a:solidFill>
            <a:schemeClr val="tx1"/>
          </a:solidFill>
          <a:latin typeface="+mn-lt"/>
          <a:ea typeface="+mn-ea"/>
          <a:cs typeface="+mn-cs"/>
        </a:defRPr>
      </a:lvl4pPr>
      <a:lvl5pPr marL="2560256" algn="l" defTabSz="1280128" rtl="0" eaLnBrk="1" latinLnBrk="0" hangingPunct="1">
        <a:defRPr sz="2520" kern="1200">
          <a:solidFill>
            <a:schemeClr val="tx1"/>
          </a:solidFill>
          <a:latin typeface="+mn-lt"/>
          <a:ea typeface="+mn-ea"/>
          <a:cs typeface="+mn-cs"/>
        </a:defRPr>
      </a:lvl5pPr>
      <a:lvl6pPr marL="3200320" algn="l" defTabSz="1280128" rtl="0" eaLnBrk="1" latinLnBrk="0" hangingPunct="1">
        <a:defRPr sz="2520" kern="1200">
          <a:solidFill>
            <a:schemeClr val="tx1"/>
          </a:solidFill>
          <a:latin typeface="+mn-lt"/>
          <a:ea typeface="+mn-ea"/>
          <a:cs typeface="+mn-cs"/>
        </a:defRPr>
      </a:lvl6pPr>
      <a:lvl7pPr marL="3840384" algn="l" defTabSz="1280128" rtl="0" eaLnBrk="1" latinLnBrk="0" hangingPunct="1">
        <a:defRPr sz="2520" kern="1200">
          <a:solidFill>
            <a:schemeClr val="tx1"/>
          </a:solidFill>
          <a:latin typeface="+mn-lt"/>
          <a:ea typeface="+mn-ea"/>
          <a:cs typeface="+mn-cs"/>
        </a:defRPr>
      </a:lvl7pPr>
      <a:lvl8pPr marL="4480448" algn="l" defTabSz="1280128" rtl="0" eaLnBrk="1" latinLnBrk="0" hangingPunct="1">
        <a:defRPr sz="2520" kern="1200">
          <a:solidFill>
            <a:schemeClr val="tx1"/>
          </a:solidFill>
          <a:latin typeface="+mn-lt"/>
          <a:ea typeface="+mn-ea"/>
          <a:cs typeface="+mn-cs"/>
        </a:defRPr>
      </a:lvl8pPr>
      <a:lvl9pPr marL="5120512" algn="l" defTabSz="1280128"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13.xml"/><Relationship Id="rId3" Type="http://schemas.openxmlformats.org/officeDocument/2006/relationships/slide" Target="slide7.xml"/><Relationship Id="rId7" Type="http://schemas.openxmlformats.org/officeDocument/2006/relationships/slide" Target="slide17.xml"/><Relationship Id="rId12" Type="http://schemas.openxmlformats.org/officeDocument/2006/relationships/slide" Target="slide2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slide" Target="slide35.xml"/><Relationship Id="rId5" Type="http://schemas.openxmlformats.org/officeDocument/2006/relationships/slide" Target="slide4.xml"/><Relationship Id="rId15" Type="http://schemas.openxmlformats.org/officeDocument/2006/relationships/image" Target="../media/image4.jpeg"/><Relationship Id="rId10" Type="http://schemas.openxmlformats.org/officeDocument/2006/relationships/slide" Target="slide34.xml"/><Relationship Id="rId4" Type="http://schemas.openxmlformats.org/officeDocument/2006/relationships/slide" Target="slide2.xml"/><Relationship Id="rId9" Type="http://schemas.openxmlformats.org/officeDocument/2006/relationships/slide" Target="slide26.xml"/><Relationship Id="rId1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corp-gov.gpw.pl/" TargetMode="External"/><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38.xml"/><Relationship Id="rId7" Type="http://schemas.openxmlformats.org/officeDocument/2006/relationships/package" Target="../embeddings/Dokument_programu_Microsoft_Word3.doc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NUL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budynek, zewnętrzne, mężczyzna, woda&#10;&#10;Opis wygenerowany automatycznie">
            <a:extLst>
              <a:ext uri="{FF2B5EF4-FFF2-40B4-BE49-F238E27FC236}">
                <a16:creationId xmlns="" xmlns:a16="http://schemas.microsoft.com/office/drawing/2014/main" id="{51C30401-B8B1-443A-A77B-A25C85ABF6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17" b="4899"/>
          <a:stretch/>
        </p:blipFill>
        <p:spPr>
          <a:xfrm>
            <a:off x="0" y="-47415"/>
            <a:ext cx="12801600" cy="7855347"/>
          </a:xfrm>
          <a:prstGeom prst="rect">
            <a:avLst/>
          </a:prstGeom>
        </p:spPr>
      </p:pic>
      <p:grpSp>
        <p:nvGrpSpPr>
          <p:cNvPr id="7" name="Grupa 6"/>
          <p:cNvGrpSpPr/>
          <p:nvPr/>
        </p:nvGrpSpPr>
        <p:grpSpPr>
          <a:xfrm>
            <a:off x="-9560" y="7762672"/>
            <a:ext cx="12811161" cy="1801168"/>
            <a:chOff x="-354910" y="7216378"/>
            <a:chExt cx="12833456" cy="1915109"/>
          </a:xfrm>
        </p:grpSpPr>
        <p:sp>
          <p:nvSpPr>
            <p:cNvPr id="15" name="Prostokąt 14"/>
            <p:cNvSpPr/>
            <p:nvPr/>
          </p:nvSpPr>
          <p:spPr>
            <a:xfrm rot="10800000">
              <a:off x="-354910" y="8762557"/>
              <a:ext cx="12814300" cy="367511"/>
            </a:xfrm>
            <a:prstGeom prst="rect">
              <a:avLst/>
            </a:prstGeom>
            <a:gradFill>
              <a:gsLst>
                <a:gs pos="0">
                  <a:schemeClr val="tx1">
                    <a:alpha val="0"/>
                  </a:schemeClr>
                </a:gs>
                <a:gs pos="100000">
                  <a:schemeClr val="tx1">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16" name="Prostokąt 15"/>
            <p:cNvSpPr/>
            <p:nvPr/>
          </p:nvSpPr>
          <p:spPr>
            <a:xfrm>
              <a:off x="-335754" y="7216378"/>
              <a:ext cx="12814300" cy="367511"/>
            </a:xfrm>
            <a:prstGeom prst="rect">
              <a:avLst/>
            </a:prstGeom>
            <a:gradFill>
              <a:gsLst>
                <a:gs pos="0">
                  <a:schemeClr val="tx1">
                    <a:alpha val="0"/>
                  </a:schemeClr>
                </a:gs>
                <a:gs pos="100000">
                  <a:schemeClr val="tx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grpSp>
          <p:nvGrpSpPr>
            <p:cNvPr id="5" name="Grupa 4"/>
            <p:cNvGrpSpPr/>
            <p:nvPr/>
          </p:nvGrpSpPr>
          <p:grpSpPr>
            <a:xfrm>
              <a:off x="-345333" y="7266869"/>
              <a:ext cx="12814302" cy="1864618"/>
              <a:chOff x="-335756" y="7265425"/>
              <a:chExt cx="12814302" cy="1864618"/>
            </a:xfrm>
          </p:grpSpPr>
          <p:sp>
            <p:nvSpPr>
              <p:cNvPr id="9" name="Prostokąt 8"/>
              <p:cNvSpPr/>
              <p:nvPr/>
            </p:nvSpPr>
            <p:spPr>
              <a:xfrm>
                <a:off x="-335756" y="7265425"/>
                <a:ext cx="12814302" cy="1864618"/>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bg1"/>
                  </a:solidFill>
                </a:endParaRPr>
              </a:p>
            </p:txBody>
          </p:sp>
          <p:sp>
            <p:nvSpPr>
              <p:cNvPr id="6" name="pole tekstowe 5"/>
              <p:cNvSpPr txBox="1"/>
              <p:nvPr/>
            </p:nvSpPr>
            <p:spPr>
              <a:xfrm>
                <a:off x="467863" y="7584813"/>
                <a:ext cx="11719343" cy="1063450"/>
              </a:xfrm>
              <a:prstGeom prst="rect">
                <a:avLst/>
              </a:prstGeom>
              <a:noFill/>
            </p:spPr>
            <p:txBody>
              <a:bodyPr wrap="square" rtlCol="0">
                <a:spAutoFit/>
              </a:bodyPr>
              <a:lstStyle/>
              <a:p>
                <a:r>
                  <a:rPr lang="pl-PL" sz="2800" dirty="0">
                    <a:latin typeface="Century Gothic" panose="020B0502020202020204" pitchFamily="34" charset="0"/>
                  </a:rPr>
                  <a:t>               SPRAWOZDANIE ZARZĄDU Z DZIAŁALNOŚCI </a:t>
                </a:r>
                <a:br>
                  <a:rPr lang="pl-PL" sz="2800" dirty="0">
                    <a:latin typeface="Century Gothic" panose="020B0502020202020204" pitchFamily="34" charset="0"/>
                  </a:rPr>
                </a:br>
                <a:r>
                  <a:rPr lang="pl-PL" sz="2800" dirty="0">
                    <a:latin typeface="Century Gothic" panose="020B0502020202020204" pitchFamily="34" charset="0"/>
                  </a:rPr>
                  <a:t>GRUPY KAPITAŁOWEJ HUBSTYLE ORAZ HUBSTYLE S.A. ZA 2019 ROK </a:t>
                </a:r>
              </a:p>
            </p:txBody>
          </p:sp>
        </p:grpSp>
      </p:grpSp>
      <p:sp>
        <p:nvSpPr>
          <p:cNvPr id="2" name="Prostokąt 1"/>
          <p:cNvSpPr/>
          <p:nvPr/>
        </p:nvSpPr>
        <p:spPr>
          <a:xfrm>
            <a:off x="1297644" y="9105743"/>
            <a:ext cx="7666118" cy="495457"/>
          </a:xfrm>
          <a:prstGeom prst="rect">
            <a:avLst/>
          </a:prstGeom>
        </p:spPr>
        <p:txBody>
          <a:bodyPr wrap="square">
            <a:spAutoFit/>
          </a:bodyPr>
          <a:lstStyle/>
          <a:p>
            <a:pPr>
              <a:lnSpc>
                <a:spcPct val="150000"/>
              </a:lnSpc>
            </a:pPr>
            <a:r>
              <a:rPr lang="pl-PL" dirty="0">
                <a:solidFill>
                  <a:schemeClr val="bg1"/>
                </a:solidFill>
                <a:latin typeface="Century Gothic" panose="020B0502020202020204" pitchFamily="34" charset="0"/>
              </a:rPr>
              <a:t>                                             </a:t>
            </a:r>
            <a:r>
              <a:rPr lang="pl-PL" sz="2000" dirty="0">
                <a:latin typeface="Century Gothic" panose="020B0502020202020204" pitchFamily="34" charset="0"/>
              </a:rPr>
              <a:t>za okres od 01.01.2019 do 31.12.2019</a:t>
            </a:r>
          </a:p>
        </p:txBody>
      </p:sp>
      <p:pic>
        <p:nvPicPr>
          <p:cNvPr id="11" name="Picture 2" descr="C:\Users\admin\AppData\Roaming\Skype\mlynarska.malgorzata\media_messaging\media_cache_v3\^36802B29822C999B610FCCA615E0A70689265F35C57476A0DC^pimgpsh_fullsize_dist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6333" y="490476"/>
            <a:ext cx="4147325" cy="123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48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Opis działalności prowadzonej przez Grupę</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10</a:t>
            </a:fld>
            <a:endParaRPr lang="pl-PL">
              <a:solidFill>
                <a:prstClr val="black">
                  <a:tint val="75000"/>
                </a:prstClr>
              </a:solidFill>
            </a:endParaRPr>
          </a:p>
        </p:txBody>
      </p:sp>
      <p:sp>
        <p:nvSpPr>
          <p:cNvPr id="4" name="Symbol zastępczy tekstu 3"/>
          <p:cNvSpPr>
            <a:spLocks noGrp="1"/>
          </p:cNvSpPr>
          <p:nvPr>
            <p:ph type="body" sz="quarter" idx="13"/>
          </p:nvPr>
        </p:nvSpPr>
        <p:spPr>
          <a:xfrm>
            <a:off x="7658102" y="198001"/>
            <a:ext cx="4073525" cy="277200"/>
          </a:xfrm>
        </p:spPr>
        <p:txBody>
          <a:bodyPr/>
          <a:lstStyle/>
          <a:p>
            <a:r>
              <a:rPr lang="pl-PL" dirty="0"/>
              <a:t>Opis organizacji i działalności Grupy</a:t>
            </a:r>
          </a:p>
        </p:txBody>
      </p:sp>
      <p:sp>
        <p:nvSpPr>
          <p:cNvPr id="5" name="Symbol zastępczy zawartości 4"/>
          <p:cNvSpPr>
            <a:spLocks noGrp="1"/>
          </p:cNvSpPr>
          <p:nvPr>
            <p:ph sz="quarter" idx="14"/>
          </p:nvPr>
        </p:nvSpPr>
        <p:spPr>
          <a:xfrm>
            <a:off x="792000" y="863600"/>
            <a:ext cx="4896000" cy="8367486"/>
          </a:xfrm>
        </p:spPr>
        <p:txBody>
          <a:bodyPr>
            <a:noAutofit/>
          </a:bodyPr>
          <a:lstStyle/>
          <a:p>
            <a:r>
              <a:rPr lang="pl-PL" b="1" dirty="0">
                <a:solidFill>
                  <a:srgbClr val="C7658A"/>
                </a:solidFill>
              </a:rPr>
              <a:t>Opis działalności prowadzonej przez Grupę</a:t>
            </a:r>
          </a:p>
          <a:p>
            <a:r>
              <a:rPr lang="pl-PL" dirty="0"/>
              <a:t>Grupa </a:t>
            </a:r>
            <a:r>
              <a:rPr lang="pl-PL" dirty="0" err="1"/>
              <a:t>HubStyle</a:t>
            </a:r>
            <a:r>
              <a:rPr lang="pl-PL" dirty="0"/>
              <a:t> to nowoczesne i innowacyjne przedsiębiorstwo na miarę XXI wieku, którego działalność skoncentrowana jest na dynamicznie rosnących obszarach e-commerce: budowie silnego portfolio własnych marek </a:t>
            </a:r>
            <a:r>
              <a:rPr lang="pl-PL" dirty="0" err="1"/>
              <a:t>lifestylowych</a:t>
            </a:r>
            <a:r>
              <a:rPr lang="pl-PL" dirty="0"/>
              <a:t> oraz prowadzeniu platformy internetowej służącej do komunikacji między sprzedającymi i kupującymi. Dzięki dywersyfikacji działalności, która miała miejsce w 2015 r. Grupa zwiększa swoje udziały </a:t>
            </a:r>
            <a:br>
              <a:rPr lang="pl-PL" dirty="0"/>
            </a:br>
            <a:r>
              <a:rPr lang="pl-PL" dirty="0"/>
              <a:t>w rynku, stwarzając tym samym coraz to lepsze perspektywy dla akcjonariuszy spółki </a:t>
            </a:r>
            <a:r>
              <a:rPr lang="pl-PL" dirty="0" err="1"/>
              <a:t>HubStyle</a:t>
            </a:r>
            <a:r>
              <a:rPr lang="pl-PL" dirty="0"/>
              <a:t> S.A. </a:t>
            </a:r>
          </a:p>
          <a:p>
            <a:r>
              <a:rPr lang="pl-PL" dirty="0"/>
              <a:t>Grupa </a:t>
            </a:r>
            <a:r>
              <a:rPr lang="pl-PL" dirty="0" err="1"/>
              <a:t>HubStyle</a:t>
            </a:r>
            <a:r>
              <a:rPr lang="pl-PL" dirty="0"/>
              <a:t> większość swoich przychodów ze sprzedaży generuje na rynku krajowym, gdzie wciąż widzi duży potencjał rozwoju. </a:t>
            </a:r>
          </a:p>
          <a:p>
            <a:r>
              <a:rPr lang="pl-PL" dirty="0"/>
              <a:t>Grupa działa na kilku rynkach zbytu. Sprzedaż odzieży pod markami </a:t>
            </a:r>
            <a:r>
              <a:rPr lang="pl-PL" dirty="0" err="1"/>
              <a:t>Sugarfree</a:t>
            </a:r>
            <a:r>
              <a:rPr lang="pl-PL" dirty="0"/>
              <a:t> oraz </a:t>
            </a:r>
            <a:r>
              <a:rPr lang="pl-PL" dirty="0" err="1"/>
              <a:t>Cardio</a:t>
            </a:r>
            <a:r>
              <a:rPr lang="pl-PL" dirty="0"/>
              <a:t> </a:t>
            </a:r>
            <a:r>
              <a:rPr lang="pl-PL" dirty="0" err="1"/>
              <a:t>Bunny</a:t>
            </a:r>
            <a:r>
              <a:rPr lang="pl-PL" dirty="0"/>
              <a:t> obywa się:</a:t>
            </a:r>
          </a:p>
          <a:p>
            <a:pPr marL="171450" indent="-171450">
              <a:buFont typeface="Arial" charset="0"/>
              <a:buChar char="•"/>
            </a:pPr>
            <a:r>
              <a:rPr lang="pl-PL" dirty="0"/>
              <a:t> we własnych sklepach internetowych i w wybranych partnerskich portalach</a:t>
            </a:r>
          </a:p>
          <a:p>
            <a:pPr marL="171450" indent="-171450">
              <a:buFont typeface="Arial" charset="0"/>
              <a:buChar char="•"/>
            </a:pPr>
            <a:r>
              <a:rPr lang="pl-PL" dirty="0"/>
              <a:t>w sieci sklepów stacjonarnych (własnych i franczyzowych) </a:t>
            </a:r>
          </a:p>
          <a:p>
            <a:pPr marL="171450" indent="-171450">
              <a:buFont typeface="Arial" charset="0"/>
              <a:buChar char="•"/>
            </a:pPr>
            <a:r>
              <a:rPr lang="pl-PL" dirty="0"/>
              <a:t>w oparciu o sprzedaż kontraktową (np. akcje promocyjne z sieciami LIDL i Biedronka). </a:t>
            </a:r>
          </a:p>
          <a:p>
            <a:r>
              <a:rPr lang="pl-PL" dirty="0"/>
              <a:t>Spółki z Grupy podejmują działania mające na celu stały wzrost w obszarze sprzedaży odzieży, m.in. dzięki:</a:t>
            </a:r>
          </a:p>
          <a:p>
            <a:pPr marL="171450" indent="-171450">
              <a:buClr>
                <a:srgbClr val="C7658A"/>
              </a:buClr>
              <a:buFont typeface="Arial" panose="020B0604020202020204" pitchFamily="34" charset="0"/>
              <a:buChar char="•"/>
            </a:pPr>
            <a:r>
              <a:rPr lang="pl-PL" dirty="0"/>
              <a:t>Stałej poprawie komunikacji z klientem i zmniejszaniu ilości zwrotów,</a:t>
            </a:r>
          </a:p>
          <a:p>
            <a:pPr marL="171450" indent="-171450">
              <a:buClr>
                <a:srgbClr val="C7658A"/>
              </a:buClr>
              <a:buFont typeface="Arial" panose="020B0604020202020204" pitchFamily="34" charset="0"/>
              <a:buChar char="•"/>
            </a:pPr>
            <a:r>
              <a:rPr lang="pl-PL" dirty="0"/>
              <a:t>Podnoszeniu konwersji poprzez rozwój funkcjonalności platform </a:t>
            </a:r>
            <a:br>
              <a:rPr lang="pl-PL" dirty="0"/>
            </a:br>
            <a:r>
              <a:rPr lang="pl-PL" dirty="0"/>
              <a:t>e-commerce,</a:t>
            </a:r>
          </a:p>
          <a:p>
            <a:pPr marL="171450" indent="-171450">
              <a:buClr>
                <a:srgbClr val="C7658A"/>
              </a:buClr>
              <a:buFont typeface="Arial" panose="020B0604020202020204" pitchFamily="34" charset="0"/>
              <a:buChar char="•"/>
            </a:pPr>
            <a:r>
              <a:rPr lang="pl-PL" dirty="0"/>
              <a:t>Spójnej strategii marketingowej opracowanej dla poszczególnych marek - zapewnienie dotarcia do ściśle określonej grupy docelowej. </a:t>
            </a:r>
            <a:br>
              <a:rPr lang="pl-PL" dirty="0"/>
            </a:br>
            <a:r>
              <a:rPr lang="pl-PL" dirty="0"/>
              <a:t>W tym zakresie podejmowana jest współpraca z </a:t>
            </a:r>
            <a:r>
              <a:rPr lang="pl-PL" dirty="0" err="1"/>
              <a:t>celebrytami</a:t>
            </a:r>
            <a:r>
              <a:rPr lang="pl-PL" dirty="0"/>
              <a:t>: znanymi </a:t>
            </a:r>
            <a:r>
              <a:rPr lang="pl-PL" dirty="0" err="1"/>
              <a:t>blogerkami</a:t>
            </a:r>
            <a:r>
              <a:rPr lang="pl-PL" dirty="0"/>
              <a:t>, aktorkami oraz sportsmenkami. Promocja w dużej mierze  skoncentrowana jest na mediach </a:t>
            </a:r>
            <a:r>
              <a:rPr lang="pl-PL" dirty="0" err="1"/>
              <a:t>społecznościowych</a:t>
            </a:r>
            <a:r>
              <a:rPr lang="pl-PL" dirty="0"/>
              <a:t>, tj. </a:t>
            </a:r>
            <a:r>
              <a:rPr lang="pl-PL" dirty="0" err="1"/>
              <a:t>Facebooku</a:t>
            </a:r>
            <a:r>
              <a:rPr lang="pl-PL" dirty="0"/>
              <a:t>, </a:t>
            </a:r>
            <a:r>
              <a:rPr lang="pl-PL" dirty="0" err="1"/>
              <a:t>Instagramie</a:t>
            </a:r>
            <a:r>
              <a:rPr lang="pl-PL" dirty="0"/>
              <a:t> czy </a:t>
            </a:r>
            <a:r>
              <a:rPr lang="pl-PL" dirty="0" err="1"/>
              <a:t>Snapchacie</a:t>
            </a:r>
            <a:r>
              <a:rPr lang="pl-PL" dirty="0"/>
              <a:t>.</a:t>
            </a:r>
          </a:p>
          <a:p>
            <a:r>
              <a:rPr lang="pl-PL" dirty="0"/>
              <a:t>Udział żadnego z dostawców lub odbiorców nie przekroczył 10% wartości skonsolidowanych obrotów.</a:t>
            </a:r>
          </a:p>
          <a:p>
            <a:endParaRPr lang="pl-PL" dirty="0"/>
          </a:p>
        </p:txBody>
      </p:sp>
      <p:sp>
        <p:nvSpPr>
          <p:cNvPr id="6" name="Symbol zastępczy zawartości 5"/>
          <p:cNvSpPr>
            <a:spLocks noGrp="1"/>
          </p:cNvSpPr>
          <p:nvPr>
            <p:ph sz="quarter" idx="15"/>
          </p:nvPr>
        </p:nvSpPr>
        <p:spPr>
          <a:xfrm>
            <a:off x="6840000" y="864000"/>
            <a:ext cx="4896000" cy="8231880"/>
          </a:xfrm>
        </p:spPr>
        <p:txBody>
          <a:bodyPr>
            <a:noAutofit/>
          </a:bodyPr>
          <a:lstStyle/>
          <a:p>
            <a:r>
              <a:rPr lang="pl-PL" dirty="0"/>
              <a:t>Wartość zakupów dokonanych u żadnego z dostawców nie przekroczyła wielkości 10%. W zależności od warunków ekonomicznych Grupa posiada możliwość szybkiej zmiany źródeł zaopatrzenia.</a:t>
            </a:r>
          </a:p>
          <a:p>
            <a:r>
              <a:rPr lang="pl-PL" dirty="0"/>
              <a:t>Poniżej przedstawiono podstawowe informacje dotyczące spółek </a:t>
            </a:r>
            <a:br>
              <a:rPr lang="pl-PL" dirty="0"/>
            </a:br>
            <a:r>
              <a:rPr lang="pl-PL" dirty="0"/>
              <a:t>i segmentów operacyjnych w jakich działają.</a:t>
            </a:r>
          </a:p>
          <a:p>
            <a:r>
              <a:rPr lang="pl-PL" dirty="0"/>
              <a:t>W skład Grupy Kapitałowej </a:t>
            </a:r>
            <a:r>
              <a:rPr lang="pl-PL" dirty="0" err="1"/>
              <a:t>HubStyle</a:t>
            </a:r>
            <a:r>
              <a:rPr lang="pl-PL" dirty="0"/>
              <a:t> wchodzą 3 spółki (łącznie z jednostką dominującą): </a:t>
            </a:r>
            <a:r>
              <a:rPr lang="pl-PL" dirty="0" err="1"/>
              <a:t>HubStyle</a:t>
            </a:r>
            <a:r>
              <a:rPr lang="pl-PL" dirty="0"/>
              <a:t> S.A., </a:t>
            </a:r>
            <a:r>
              <a:rPr lang="pl-PL" dirty="0" err="1"/>
              <a:t>Sugarfree</a:t>
            </a:r>
            <a:r>
              <a:rPr lang="pl-PL" dirty="0"/>
              <a:t> Sp. z o.o. oraz New </a:t>
            </a:r>
            <a:r>
              <a:rPr lang="pl-PL" dirty="0" err="1"/>
              <a:t>Fashion</a:t>
            </a:r>
            <a:r>
              <a:rPr lang="pl-PL" dirty="0"/>
              <a:t> Brand Sp. z o.o.</a:t>
            </a:r>
          </a:p>
          <a:p>
            <a:endParaRPr lang="pl-PL" dirty="0"/>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0032" y="180122"/>
            <a:ext cx="717324" cy="288128"/>
          </a:xfrm>
          <a:prstGeom prst="rect">
            <a:avLst/>
          </a:prstGeom>
        </p:spPr>
      </p:pic>
    </p:spTree>
    <p:extLst>
      <p:ext uri="{BB962C8B-B14F-4D97-AF65-F5344CB8AC3E}">
        <p14:creationId xmlns:p14="http://schemas.microsoft.com/office/powerpoint/2010/main" val="212953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Segmenty działalności</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11</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endParaRPr lang="pl-PL"/>
          </a:p>
        </p:txBody>
      </p:sp>
      <p:sp>
        <p:nvSpPr>
          <p:cNvPr id="11" name="Symbol zastępczy zawartości 4"/>
          <p:cNvSpPr>
            <a:spLocks noGrp="1"/>
          </p:cNvSpPr>
          <p:nvPr>
            <p:ph sz="quarter" idx="14"/>
          </p:nvPr>
        </p:nvSpPr>
        <p:spPr>
          <a:xfrm>
            <a:off x="819150" y="849267"/>
            <a:ext cx="10839449" cy="6399258"/>
          </a:xfrm>
        </p:spPr>
        <p:txBody>
          <a:bodyPr>
            <a:normAutofit/>
          </a:bodyPr>
          <a:lstStyle/>
          <a:p>
            <a:pPr algn="l"/>
            <a:r>
              <a:rPr lang="pl-PL" dirty="0"/>
              <a:t>Działalność spółek z Grupy </a:t>
            </a:r>
            <a:r>
              <a:rPr lang="pl-PL" dirty="0" err="1"/>
              <a:t>HubStyle</a:t>
            </a:r>
            <a:r>
              <a:rPr lang="pl-PL" dirty="0"/>
              <a:t> skoncentrowana jest w dwóch segmentach operacyjnych:</a:t>
            </a:r>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r>
              <a:rPr lang="pl-PL" dirty="0"/>
              <a:t>Strukturę sprzedaży Grupy </a:t>
            </a:r>
            <a:r>
              <a:rPr lang="pl-PL" dirty="0" err="1"/>
              <a:t>HubStyle</a:t>
            </a:r>
            <a:r>
              <a:rPr lang="pl-PL" dirty="0"/>
              <a:t> według wartości, przedstawia poniższa tabela:</a:t>
            </a:r>
          </a:p>
          <a:p>
            <a:endParaRPr lang="pl-P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158" y="1478153"/>
            <a:ext cx="9812894" cy="273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075" y="2713037"/>
            <a:ext cx="1984132" cy="22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075" y="3243180"/>
            <a:ext cx="2031822" cy="42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Tabela 11"/>
          <p:cNvGraphicFramePr>
            <a:graphicFrameLocks noGrp="1"/>
          </p:cNvGraphicFramePr>
          <p:nvPr>
            <p:extLst>
              <p:ext uri="{D42A27DB-BD31-4B8C-83A1-F6EECF244321}">
                <p14:modId xmlns:p14="http://schemas.microsoft.com/office/powerpoint/2010/main" val="3134933578"/>
              </p:ext>
            </p:extLst>
          </p:nvPr>
        </p:nvGraphicFramePr>
        <p:xfrm>
          <a:off x="927100" y="5184775"/>
          <a:ext cx="5378697" cy="2047299"/>
        </p:xfrm>
        <a:graphic>
          <a:graphicData uri="http://schemas.openxmlformats.org/drawingml/2006/table">
            <a:tbl>
              <a:tblPr firstRow="1" bandRow="1">
                <a:tableStyleId>{5C22544A-7EE6-4342-B048-85BDC9FD1C3A}</a:tableStyleId>
              </a:tblPr>
              <a:tblGrid>
                <a:gridCol w="2689349">
                  <a:extLst>
                    <a:ext uri="{9D8B030D-6E8A-4147-A177-3AD203B41FA5}">
                      <a16:colId xmlns="" xmlns:a16="http://schemas.microsoft.com/office/drawing/2014/main" val="20000"/>
                    </a:ext>
                  </a:extLst>
                </a:gridCol>
                <a:gridCol w="1344674">
                  <a:extLst>
                    <a:ext uri="{9D8B030D-6E8A-4147-A177-3AD203B41FA5}">
                      <a16:colId xmlns="" xmlns:a16="http://schemas.microsoft.com/office/drawing/2014/main" val="20001"/>
                    </a:ext>
                  </a:extLst>
                </a:gridCol>
                <a:gridCol w="1344674">
                  <a:extLst>
                    <a:ext uri="{9D8B030D-6E8A-4147-A177-3AD203B41FA5}">
                      <a16:colId xmlns="" xmlns:a16="http://schemas.microsoft.com/office/drawing/2014/main" val="20002"/>
                    </a:ext>
                  </a:extLst>
                </a:gridCol>
              </a:tblGrid>
              <a:tr h="474778">
                <a:tc rowSpan="2">
                  <a:txBody>
                    <a:bodyPr/>
                    <a:lstStyle/>
                    <a:p>
                      <a:pPr algn="ctr"/>
                      <a:r>
                        <a:rPr lang="pl-PL" sz="1100" b="0" dirty="0">
                          <a:solidFill>
                            <a:schemeClr val="bg1"/>
                          </a:solidFill>
                          <a:latin typeface="+mj-lt"/>
                        </a:rPr>
                        <a:t>Źródło przychodów</a:t>
                      </a:r>
                    </a:p>
                  </a:txBody>
                  <a:tcPr marL="65314" marR="65314" marT="32657" marB="32657" anchor="ctr">
                    <a:lnL w="12700" cmpd="sng">
                      <a:noFill/>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507B"/>
                    </a:solidFill>
                  </a:tcPr>
                </a:tc>
                <a:tc gridSpan="2">
                  <a:txBody>
                    <a:bodyPr/>
                    <a:lstStyle/>
                    <a:p>
                      <a:pPr algn="ctr">
                        <a:lnSpc>
                          <a:spcPct val="107000"/>
                        </a:lnSpc>
                        <a:spcAft>
                          <a:spcPts val="0"/>
                        </a:spcAft>
                      </a:pPr>
                      <a:r>
                        <a:rPr lang="pl-PL" sz="860" b="0" kern="1200" dirty="0">
                          <a:solidFill>
                            <a:srgbClr val="FFFFFF"/>
                          </a:solidFill>
                          <a:effectLst/>
                          <a:latin typeface="+mj-lt"/>
                          <a:ea typeface="Times New Roman"/>
                          <a:cs typeface="Times New Roman"/>
                        </a:rPr>
                        <a:t>01.01.2019 – 31.12.2019</a:t>
                      </a:r>
                      <a:endParaRPr lang="pl-PL" sz="860" b="0" kern="1200" dirty="0">
                        <a:solidFill>
                          <a:schemeClr val="lt1"/>
                        </a:solidFill>
                        <a:effectLst/>
                        <a:latin typeface="+mj-lt"/>
                        <a:ea typeface="Calibri"/>
                        <a:cs typeface="Times New Roman"/>
                      </a:endParaRPr>
                    </a:p>
                  </a:txBody>
                  <a:tcPr marL="65314" marR="65314" marT="32657" marB="32657" anchor="ctr">
                    <a:lnL w="6350" cap="flat" cmpd="sng" algn="ctr">
                      <a:solidFill>
                        <a:schemeClr val="bg1"/>
                      </a:solidFill>
                      <a:prstDash val="solid"/>
                      <a:round/>
                      <a:headEnd type="none" w="med" len="med"/>
                      <a:tailEnd type="none" w="med" len="med"/>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507B"/>
                    </a:solidFill>
                  </a:tcPr>
                </a:tc>
                <a:tc hMerge="1">
                  <a:txBody>
                    <a:bodyPr/>
                    <a:lstStyle/>
                    <a:p>
                      <a:pPr algn="ctr"/>
                      <a:endParaRPr lang="pl-PL" sz="1200" dirty="0">
                        <a:solidFill>
                          <a:schemeClr val="bg1"/>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7658A"/>
                    </a:solidFill>
                  </a:tcPr>
                </a:tc>
                <a:extLst>
                  <a:ext uri="{0D108BD9-81ED-4DB2-BD59-A6C34878D82A}">
                    <a16:rowId xmlns="" xmlns:a16="http://schemas.microsoft.com/office/drawing/2014/main" val="10000"/>
                  </a:ext>
                </a:extLst>
              </a:tr>
              <a:tr h="622965">
                <a:tc vMerge="1">
                  <a:txBody>
                    <a:bodyPr/>
                    <a:lstStyle/>
                    <a:p>
                      <a:pPr algn="ctr"/>
                      <a:endParaRPr lang="pl-PL" sz="1200" dirty="0">
                        <a:solidFill>
                          <a:schemeClr val="bg1"/>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7658A"/>
                    </a:solidFill>
                  </a:tcPr>
                </a:tc>
                <a:tc>
                  <a:txBody>
                    <a:bodyPr/>
                    <a:lstStyle/>
                    <a:p>
                      <a:pPr algn="ctr"/>
                      <a:r>
                        <a:rPr lang="pl-PL" sz="1100" b="0" dirty="0">
                          <a:solidFill>
                            <a:schemeClr val="bg1"/>
                          </a:solidFill>
                          <a:latin typeface="+mj-lt"/>
                        </a:rPr>
                        <a:t>tys. zł</a:t>
                      </a:r>
                    </a:p>
                  </a:txBody>
                  <a:tcPr marL="25714" marR="25714" marT="25714" marB="2571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C0507B"/>
                    </a:solidFill>
                  </a:tcPr>
                </a:tc>
                <a:tc>
                  <a:txBody>
                    <a:bodyPr/>
                    <a:lstStyle/>
                    <a:p>
                      <a:pPr algn="ctr"/>
                      <a:r>
                        <a:rPr lang="pl-PL" sz="1100" b="0" dirty="0">
                          <a:solidFill>
                            <a:schemeClr val="bg1"/>
                          </a:solidFill>
                          <a:latin typeface="+mj-lt"/>
                        </a:rPr>
                        <a:t>Udział w sprzedaży</a:t>
                      </a:r>
                    </a:p>
                  </a:txBody>
                  <a:tcPr marL="25714" marR="25714" marT="25714" marB="25714"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01"/>
                  </a:ext>
                </a:extLst>
              </a:tr>
              <a:tr h="474778">
                <a:tc>
                  <a:txBody>
                    <a:bodyPr/>
                    <a:lstStyle/>
                    <a:p>
                      <a:pPr marL="0" algn="l" defTabSz="1280128" rtl="0" eaLnBrk="1" latinLnBrk="0" hangingPunct="1"/>
                      <a:r>
                        <a:rPr lang="pl-PL" sz="1100" b="0" kern="1200" dirty="0">
                          <a:solidFill>
                            <a:schemeClr val="tx1">
                              <a:lumMod val="75000"/>
                              <a:lumOff val="25000"/>
                            </a:schemeClr>
                          </a:solidFill>
                          <a:latin typeface="+mj-lt"/>
                          <a:ea typeface="+mn-ea"/>
                          <a:cs typeface="+mn-cs"/>
                        </a:rPr>
                        <a:t>Sprzedaż odzieży</a:t>
                      </a:r>
                    </a:p>
                  </a:txBody>
                  <a:tcPr marL="65314" marR="51429" marT="32657" marB="32657"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1280128" rtl="0" eaLnBrk="1" latinLnBrk="0" hangingPunct="1"/>
                      <a:r>
                        <a:rPr lang="pl-PL" sz="1100" b="0" kern="1200" dirty="0">
                          <a:solidFill>
                            <a:schemeClr val="tx1">
                              <a:lumMod val="75000"/>
                              <a:lumOff val="25000"/>
                            </a:schemeClr>
                          </a:solidFill>
                          <a:latin typeface="+mj-lt"/>
                          <a:ea typeface="+mn-ea"/>
                          <a:cs typeface="+mn-cs"/>
                        </a:rPr>
                        <a:t>10 578</a:t>
                      </a:r>
                    </a:p>
                  </a:txBody>
                  <a:tcPr marL="65314" marR="65314" marT="32657" marB="32657"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l-PL" sz="1100" b="0" kern="1200" dirty="0">
                          <a:solidFill>
                            <a:schemeClr val="tx1">
                              <a:lumMod val="75000"/>
                              <a:lumOff val="25000"/>
                            </a:schemeClr>
                          </a:solidFill>
                          <a:latin typeface="+mj-lt"/>
                          <a:ea typeface="+mn-ea"/>
                          <a:cs typeface="+mn-cs"/>
                        </a:rPr>
                        <a:t>94,26%</a:t>
                      </a:r>
                    </a:p>
                  </a:txBody>
                  <a:tcPr marL="9525" marR="9525" marT="9525" marB="0"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74778">
                <a:tc>
                  <a:txBody>
                    <a:bodyPr/>
                    <a:lstStyle/>
                    <a:p>
                      <a:pPr marL="0" algn="l" defTabSz="1280128" rtl="0" eaLnBrk="1" latinLnBrk="0" hangingPunct="1"/>
                      <a:r>
                        <a:rPr lang="pl-PL" sz="1100" b="0" kern="1200" dirty="0">
                          <a:solidFill>
                            <a:schemeClr val="tx1">
                              <a:lumMod val="75000"/>
                              <a:lumOff val="25000"/>
                            </a:schemeClr>
                          </a:solidFill>
                          <a:latin typeface="+mj-lt"/>
                          <a:ea typeface="+mn-ea"/>
                          <a:cs typeface="+mn-cs"/>
                        </a:rPr>
                        <a:t>Inwestycyjny</a:t>
                      </a:r>
                    </a:p>
                  </a:txBody>
                  <a:tcPr marL="65314" marR="51429" marT="32657" marB="32657"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1280128" rtl="0" eaLnBrk="1" latinLnBrk="0" hangingPunct="1"/>
                      <a:r>
                        <a:rPr lang="pl-PL" sz="1100" b="0" kern="1200" dirty="0">
                          <a:solidFill>
                            <a:schemeClr val="tx1">
                              <a:lumMod val="75000"/>
                              <a:lumOff val="25000"/>
                            </a:schemeClr>
                          </a:solidFill>
                          <a:latin typeface="+mj-lt"/>
                          <a:ea typeface="+mn-ea"/>
                          <a:cs typeface="+mn-cs"/>
                        </a:rPr>
                        <a:t>606</a:t>
                      </a:r>
                    </a:p>
                  </a:txBody>
                  <a:tcPr marL="65314" marR="65314" marT="32657" marB="32657"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l-PL" sz="1100" b="0" kern="1200" dirty="0">
                          <a:solidFill>
                            <a:schemeClr val="tx1">
                              <a:lumMod val="75000"/>
                              <a:lumOff val="25000"/>
                            </a:schemeClr>
                          </a:solidFill>
                          <a:latin typeface="+mj-lt"/>
                          <a:ea typeface="+mn-ea"/>
                          <a:cs typeface="+mn-cs"/>
                        </a:rPr>
                        <a:t>5,74%</a:t>
                      </a:r>
                    </a:p>
                  </a:txBody>
                  <a:tcPr marL="9525" marR="9525" marT="952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graphicFrame>
        <p:nvGraphicFramePr>
          <p:cNvPr id="16" name="Wykres 15"/>
          <p:cNvGraphicFramePr>
            <a:graphicFrameLocks/>
          </p:cNvGraphicFramePr>
          <p:nvPr>
            <p:extLst>
              <p:ext uri="{D42A27DB-BD31-4B8C-83A1-F6EECF244321}">
                <p14:modId xmlns:p14="http://schemas.microsoft.com/office/powerpoint/2010/main" val="902245680"/>
              </p:ext>
            </p:extLst>
          </p:nvPr>
        </p:nvGraphicFramePr>
        <p:xfrm>
          <a:off x="7233701" y="4561042"/>
          <a:ext cx="3988481" cy="33597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95641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Segmenty działalności</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12</a:t>
            </a:fld>
            <a:endParaRPr lang="pl-PL" dirty="0">
              <a:solidFill>
                <a:prstClr val="black">
                  <a:tint val="75000"/>
                </a:prstClr>
              </a:solidFill>
            </a:endParaRPr>
          </a:p>
        </p:txBody>
      </p:sp>
      <p:sp>
        <p:nvSpPr>
          <p:cNvPr id="4" name="Symbol zastępczy tekstu 3"/>
          <p:cNvSpPr>
            <a:spLocks noGrp="1"/>
          </p:cNvSpPr>
          <p:nvPr>
            <p:ph type="body" sz="quarter" idx="13"/>
          </p:nvPr>
        </p:nvSpPr>
        <p:spPr>
          <a:xfrm>
            <a:off x="7877176" y="198000"/>
            <a:ext cx="3854450" cy="277200"/>
          </a:xfrm>
        </p:spPr>
        <p:txBody>
          <a:bodyPr/>
          <a:lstStyle/>
          <a:p>
            <a:r>
              <a:rPr lang="pl-PL" dirty="0"/>
              <a:t>Opis organizacji Grupy Kapitałowej </a:t>
            </a:r>
            <a:r>
              <a:rPr lang="pl-PL" dirty="0" err="1"/>
              <a:t>HubStyle</a:t>
            </a:r>
            <a:endParaRPr lang="pl-PL" dirty="0"/>
          </a:p>
        </p:txBody>
      </p:sp>
      <p:sp>
        <p:nvSpPr>
          <p:cNvPr id="8" name="Symbol zastępczy zawartości 4"/>
          <p:cNvSpPr>
            <a:spLocks noGrp="1"/>
          </p:cNvSpPr>
          <p:nvPr>
            <p:ph sz="quarter" idx="14"/>
          </p:nvPr>
        </p:nvSpPr>
        <p:spPr>
          <a:xfrm>
            <a:off x="803113" y="1258662"/>
            <a:ext cx="10939625" cy="454004"/>
          </a:xfrm>
        </p:spPr>
        <p:txBody>
          <a:bodyPr>
            <a:normAutofit/>
          </a:bodyPr>
          <a:lstStyle/>
          <a:p>
            <a:endParaRPr lang="pl-PL" dirty="0"/>
          </a:p>
        </p:txBody>
      </p:sp>
      <p:sp>
        <p:nvSpPr>
          <p:cNvPr id="10" name="Symbol zastępczy zawartości 4"/>
          <p:cNvSpPr>
            <a:spLocks noGrp="1"/>
          </p:cNvSpPr>
          <p:nvPr>
            <p:ph sz="quarter" idx="14"/>
          </p:nvPr>
        </p:nvSpPr>
        <p:spPr>
          <a:xfrm>
            <a:off x="792000" y="863600"/>
            <a:ext cx="10939625" cy="412750"/>
          </a:xfrm>
        </p:spPr>
        <p:txBody>
          <a:bodyPr>
            <a:normAutofit/>
          </a:bodyPr>
          <a:lstStyle/>
          <a:p>
            <a:r>
              <a:rPr lang="pl-PL" dirty="0"/>
              <a:t>Struktura  sprzedaży Grupy </a:t>
            </a:r>
            <a:r>
              <a:rPr lang="pl-PL" dirty="0" err="1"/>
              <a:t>HubStyle</a:t>
            </a:r>
            <a:r>
              <a:rPr lang="pl-PL" dirty="0"/>
              <a:t>  w podziale na segmenty przedstawia się następująco:</a:t>
            </a:r>
          </a:p>
          <a:p>
            <a:endParaRPr lang="pl-PL" dirty="0"/>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405" y="1856836"/>
            <a:ext cx="9920783" cy="636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553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Perspektywy rozwoju</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13</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Opis organizacji i działalności Grupy</a:t>
            </a:r>
          </a:p>
        </p:txBody>
      </p:sp>
      <p:sp>
        <p:nvSpPr>
          <p:cNvPr id="5" name="Symbol zastępczy zawartości 4"/>
          <p:cNvSpPr>
            <a:spLocks noGrp="1"/>
          </p:cNvSpPr>
          <p:nvPr>
            <p:ph sz="quarter" idx="14"/>
          </p:nvPr>
        </p:nvSpPr>
        <p:spPr>
          <a:xfrm>
            <a:off x="792000" y="863600"/>
            <a:ext cx="4896000" cy="8076242"/>
          </a:xfrm>
        </p:spPr>
        <p:txBody>
          <a:bodyPr>
            <a:normAutofit/>
          </a:bodyPr>
          <a:lstStyle/>
          <a:p>
            <a:pPr algn="l"/>
            <a:r>
              <a:rPr lang="pl-PL" b="1" dirty="0">
                <a:solidFill>
                  <a:srgbClr val="C7658A"/>
                </a:solidFill>
              </a:rPr>
              <a:t>Perspektywy rozwoju rynku, na którym działa Grupa </a:t>
            </a:r>
            <a:r>
              <a:rPr lang="pl-PL" b="1" dirty="0" err="1">
                <a:solidFill>
                  <a:srgbClr val="C7658A"/>
                </a:solidFill>
              </a:rPr>
              <a:t>HubStyle</a:t>
            </a:r>
            <a:endParaRPr lang="pl-PL" b="1" dirty="0">
              <a:solidFill>
                <a:srgbClr val="C7658A"/>
              </a:solidFill>
            </a:endParaRPr>
          </a:p>
          <a:p>
            <a:r>
              <a:rPr lang="pl-PL" dirty="0"/>
              <a:t>Perspektywy rozwoju Grupy uzależnione są od szeregu czynników związanych z uwarunkowaniami na rynkach, na których działa, </a:t>
            </a:r>
            <a:br>
              <a:rPr lang="pl-PL" dirty="0"/>
            </a:br>
            <a:r>
              <a:rPr lang="pl-PL" dirty="0"/>
              <a:t>w szczególności rozwoju </a:t>
            </a:r>
            <a:r>
              <a:rPr lang="pl-PL" dirty="0" err="1"/>
              <a:t>internetu</a:t>
            </a:r>
            <a:r>
              <a:rPr lang="pl-PL" dirty="0"/>
              <a:t>, </a:t>
            </a:r>
            <a:r>
              <a:rPr lang="pl-PL" dirty="0" err="1"/>
              <a:t>zachowań</a:t>
            </a:r>
            <a:r>
              <a:rPr lang="pl-PL" dirty="0"/>
              <a:t> konsumentów w sieci, rozwoju sektora e-commerce i przezwyciężaniu kolejnych barier jakie mogą wiązać się z działalnością na tym rynku.</a:t>
            </a:r>
          </a:p>
          <a:p>
            <a:r>
              <a:rPr lang="pl-PL" dirty="0"/>
              <a:t>Wzrost wartości rynku e-commerce związany jest z szerszym dostępem do </a:t>
            </a:r>
            <a:r>
              <a:rPr lang="pl-PL" dirty="0" err="1"/>
              <a:t>internetu</a:t>
            </a:r>
            <a:r>
              <a:rPr lang="pl-PL" dirty="0"/>
              <a:t>, większym bezpieczeństwem płatności, upraszczaniem procesów zakupu i możliwościami darmowych zwrotów towaru. Coraz silniej swoją obecność w </a:t>
            </a:r>
            <a:r>
              <a:rPr lang="pl-PL" dirty="0" err="1"/>
              <a:t>internecie</a:t>
            </a:r>
            <a:r>
              <a:rPr lang="pl-PL" dirty="0"/>
              <a:t> zaznaczają firmy odzieżowe działające do tej pory </a:t>
            </a:r>
            <a:br>
              <a:rPr lang="pl-PL" dirty="0"/>
            </a:br>
            <a:r>
              <a:rPr lang="pl-PL" dirty="0"/>
              <a:t>w formie tradycyjnych, stacjonarnych sieci sklepów. Mobilizuje do tego mniejsza popularność sieci handlowych w zestawieniu z rosnącą sprzedażą platform internetowych. </a:t>
            </a:r>
          </a:p>
          <a:p>
            <a:r>
              <a:rPr lang="pl-PL" dirty="0"/>
              <a:t>W przyszłości istotny udział w sprzedaży internetowej będą miały urządzenia mobilne. Obecnie internauci najczęściej do zakupów wykorzystują laptopy, natomiast wykorzystanie smartfonów czy tabletów dynamicznie rośnie: 41% respondentów zadeklarowało, że zakupy robią za pomocą </a:t>
            </a:r>
            <a:r>
              <a:rPr lang="pl-PL" dirty="0" err="1"/>
              <a:t>smartfona</a:t>
            </a:r>
            <a:r>
              <a:rPr lang="pl-PL" dirty="0"/>
              <a:t>, a 36% z tabletu. </a:t>
            </a:r>
          </a:p>
          <a:p>
            <a:r>
              <a:rPr lang="pl-PL" dirty="0"/>
              <a:t>Wśród kluczowych barier dla rozwoju zakupów za pośrednictwem sieci internauci wymieniają potrzebę fizycznego kontaktu z produktem przed jego zakupem. Sklepy internetowe, które będą w stanie w istotny sposób zaoferować niższe ceny produktów i dostawy, oraz zapewnić bezpieczeństwo zakupów osiągną przewagę konkurencyjną i zyskają nowych klientów.</a:t>
            </a:r>
          </a:p>
          <a:p>
            <a:endParaRPr lang="pl-PL" dirty="0"/>
          </a:p>
          <a:p>
            <a:endParaRPr lang="pl-PL" dirty="0"/>
          </a:p>
        </p:txBody>
      </p:sp>
      <p:sp>
        <p:nvSpPr>
          <p:cNvPr id="6" name="Symbol zastępczy zawartości 5"/>
          <p:cNvSpPr>
            <a:spLocks noGrp="1"/>
          </p:cNvSpPr>
          <p:nvPr>
            <p:ph sz="quarter" idx="15"/>
          </p:nvPr>
        </p:nvSpPr>
        <p:spPr/>
        <p:txBody>
          <a:bodyPr>
            <a:normAutofit lnSpcReduction="10000"/>
          </a:bodyPr>
          <a:lstStyle/>
          <a:p>
            <a:r>
              <a:rPr lang="pl-PL" dirty="0"/>
              <a:t>Zakupy za pośrednictwem internetu są coraz bardziej powszechne, a jak pokazują tendencje z rynków zachodnich, najszybciej rośnie sprzedaż odzieży. Grupa HubStyle dostosowuje się do globalnych trendów i stara się odpowiadać na potrzeby klientów. Koncentruje się na utrzymaniu dynamicznego zwiększania skali działania obecnych marek oraz dywersyfikacji przychodów dzięki uruchomieniu nowych marek własnych. </a:t>
            </a:r>
          </a:p>
          <a:p>
            <a:r>
              <a:rPr lang="pl-PL" dirty="0"/>
              <a:t>Grupa planuje powrót na ścieżkę wzrostu poprzez:</a:t>
            </a:r>
          </a:p>
          <a:p>
            <a:pPr marL="171454" indent="-171454">
              <a:lnSpc>
                <a:spcPct val="100000"/>
              </a:lnSpc>
              <a:buClr>
                <a:srgbClr val="C7658A"/>
              </a:buClr>
              <a:buFont typeface="Arial" panose="020B0604020202020204" pitchFamily="34" charset="0"/>
              <a:buChar char="•"/>
            </a:pPr>
            <a:r>
              <a:rPr lang="pl-PL" dirty="0"/>
              <a:t>dywersyfikacje produkcji pomiędzy polskich kooperantów, a zakupy odzieży z importu,</a:t>
            </a:r>
          </a:p>
          <a:p>
            <a:pPr marL="171454" indent="-171454">
              <a:lnSpc>
                <a:spcPct val="100000"/>
              </a:lnSpc>
              <a:buClr>
                <a:srgbClr val="C7658A"/>
              </a:buClr>
              <a:buFont typeface="Arial" panose="020B0604020202020204" pitchFamily="34" charset="0"/>
              <a:buChar char="•"/>
            </a:pPr>
            <a:r>
              <a:rPr lang="pl-PL" dirty="0"/>
              <a:t>zacieśnianiu współpracy z obecnymi oraz poszukiwaniu nowych podwykonawców</a:t>
            </a:r>
          </a:p>
          <a:p>
            <a:pPr marL="171454" indent="-171454">
              <a:lnSpc>
                <a:spcPct val="100000"/>
              </a:lnSpc>
              <a:buClr>
                <a:srgbClr val="C7658A"/>
              </a:buClr>
              <a:buFont typeface="Arial" panose="020B0604020202020204" pitchFamily="34" charset="0"/>
              <a:buChar char="•"/>
            </a:pPr>
            <a:r>
              <a:rPr lang="pl-PL" dirty="0"/>
              <a:t>rozwojowi oferty poprzez zwiększanie szerokości dostępnego asortymentu i cykliczne wprowadzanie nowości do oferty sprzedażowej,</a:t>
            </a:r>
          </a:p>
          <a:p>
            <a:pPr marL="171454" indent="-171454">
              <a:lnSpc>
                <a:spcPct val="100000"/>
              </a:lnSpc>
              <a:buClr>
                <a:srgbClr val="C7658A"/>
              </a:buClr>
              <a:buFont typeface="Arial" panose="020B0604020202020204" pitchFamily="34" charset="0"/>
              <a:buChar char="•"/>
            </a:pPr>
            <a:r>
              <a:rPr lang="pl-PL" dirty="0"/>
              <a:t>pro-sprzedażowym sesjom zdjęciowym,</a:t>
            </a:r>
          </a:p>
          <a:p>
            <a:pPr marL="171454" indent="-171454">
              <a:lnSpc>
                <a:spcPct val="100000"/>
              </a:lnSpc>
              <a:buClr>
                <a:srgbClr val="C7658A"/>
              </a:buClr>
              <a:buFont typeface="Arial" panose="020B0604020202020204" pitchFamily="34" charset="0"/>
              <a:buChar char="•"/>
            </a:pPr>
            <a:r>
              <a:rPr lang="pl-PL" dirty="0"/>
              <a:t>podnoszeniu konwersji poprzez rozwój funkcjonalności platformy </a:t>
            </a:r>
            <a:br>
              <a:rPr lang="pl-PL" dirty="0"/>
            </a:br>
            <a:r>
              <a:rPr lang="pl-PL" dirty="0"/>
              <a:t>e-commerce,</a:t>
            </a:r>
          </a:p>
          <a:p>
            <a:pPr marL="171454" indent="-171454">
              <a:lnSpc>
                <a:spcPct val="100000"/>
              </a:lnSpc>
              <a:buClr>
                <a:srgbClr val="C7658A"/>
              </a:buClr>
              <a:buFont typeface="Arial" panose="020B0604020202020204" pitchFamily="34" charset="0"/>
              <a:buChar char="•"/>
            </a:pPr>
            <a:r>
              <a:rPr lang="pl-PL" dirty="0"/>
              <a:t>rozwój  sieci dystrybucji w oparciu o </a:t>
            </a:r>
            <a:r>
              <a:rPr lang="pl-PL" dirty="0" err="1"/>
              <a:t>multibrandowe</a:t>
            </a:r>
            <a:r>
              <a:rPr lang="pl-PL" dirty="0"/>
              <a:t> sklepy zlokalizowane na terenie Polski oraz Europy </a:t>
            </a:r>
          </a:p>
          <a:p>
            <a:pPr marL="171454" indent="-171454">
              <a:lnSpc>
                <a:spcPct val="100000"/>
              </a:lnSpc>
              <a:buClr>
                <a:srgbClr val="C7658A"/>
              </a:buClr>
              <a:buFont typeface="Arial" panose="020B0604020202020204" pitchFamily="34" charset="0"/>
              <a:buChar char="•"/>
            </a:pPr>
            <a:r>
              <a:rPr lang="pl-PL" dirty="0"/>
              <a:t>podnoszenie świadomości marki poprzez obecność w wiodących serwisach sprzedażowych w Europie </a:t>
            </a:r>
          </a:p>
          <a:p>
            <a:pPr marL="171454" indent="-171454">
              <a:lnSpc>
                <a:spcPct val="100000"/>
              </a:lnSpc>
              <a:buClr>
                <a:srgbClr val="C7658A"/>
              </a:buClr>
              <a:buFont typeface="Arial" panose="020B0604020202020204" pitchFamily="34" charset="0"/>
              <a:buChar char="•"/>
            </a:pPr>
            <a:r>
              <a:rPr lang="pl-PL" dirty="0"/>
              <a:t>Rozwój segmentu FMCG poprzez nawiązywanie realizacji i organizację akcji promocyjnych z sieciami handlowymi (np. Lidl, Biedronka) </a:t>
            </a:r>
          </a:p>
          <a:p>
            <a:pPr algn="l">
              <a:lnSpc>
                <a:spcPct val="118000"/>
              </a:lnSpc>
            </a:pPr>
            <a:r>
              <a:rPr lang="pl-PL" b="1" dirty="0">
                <a:solidFill>
                  <a:srgbClr val="C7658A"/>
                </a:solidFill>
              </a:rPr>
              <a:t>Czynniki istotne dla rozwoju działalności Grupy Kapitałowej </a:t>
            </a:r>
          </a:p>
          <a:p>
            <a:r>
              <a:rPr lang="pl-PL" dirty="0"/>
              <a:t>Do zewnętrznych czynników istotnych dla rozwoju przedsiębiorstwa emitenta oraz jego spółek zależnych należą:</a:t>
            </a:r>
          </a:p>
          <a:p>
            <a:pPr marL="122452" indent="-122452">
              <a:buClr>
                <a:srgbClr val="C7658A"/>
              </a:buClr>
              <a:buFont typeface="Arial" panose="020B0604020202020204" pitchFamily="34" charset="0"/>
              <a:buChar char="•"/>
            </a:pPr>
            <a:r>
              <a:rPr lang="pl-PL" dirty="0"/>
              <a:t>Utrzymanie się dynamiki rozwoju rynku e-commerce oraz rynku reklamy.  Rynek e-commerce, jest młody, cechuje się wysoką dynamiką zmian. Zmiana kierunku rozwoju rynku może spowodować konieczność dostosowania strategii i produktów do zmian, co może zmniejszyć dynamikę wzrostu dochodów.</a:t>
            </a:r>
          </a:p>
          <a:p>
            <a:pPr marL="122452" indent="-122452">
              <a:buClr>
                <a:srgbClr val="C7658A"/>
              </a:buClr>
              <a:buFont typeface="Arial" panose="020B0604020202020204" pitchFamily="34" charset="0"/>
              <a:buChar char="•"/>
            </a:pPr>
            <a:r>
              <a:rPr lang="pl-PL" dirty="0"/>
              <a:t>Pozycja konkurencyjna innych podmiotów na rynku, w szczególności sklepów internetowych z branży modowej.</a:t>
            </a:r>
          </a:p>
          <a:p>
            <a:pPr marL="122452" indent="-122452">
              <a:buClr>
                <a:srgbClr val="C7658A"/>
              </a:buClr>
              <a:buFont typeface="Arial" panose="020B0604020202020204" pitchFamily="34" charset="0"/>
              <a:buChar char="•"/>
            </a:pPr>
            <a:r>
              <a:rPr lang="pl-PL" dirty="0"/>
              <a:t>Tendencje związane z zakupami realizowanymi za pośrednictwem </a:t>
            </a:r>
            <a:r>
              <a:rPr lang="pl-PL" dirty="0" err="1"/>
              <a:t>internetu</a:t>
            </a:r>
            <a:r>
              <a:rPr lang="pl-PL" dirty="0"/>
              <a:t>: czynniki motywujące do robienia zakupów online, obniżenie kosztów związanych ze sprzedażą przez </a:t>
            </a:r>
            <a:r>
              <a:rPr lang="pl-PL" dirty="0" err="1"/>
              <a:t>internet</a:t>
            </a:r>
            <a:r>
              <a:rPr lang="pl-PL" dirty="0"/>
              <a:t>, średnie miesięczne wydatki e-kupujących.</a:t>
            </a:r>
          </a:p>
          <a:p>
            <a:endParaRPr lang="pl-PL" b="1" dirty="0"/>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4267" y="164355"/>
            <a:ext cx="717324" cy="288128"/>
          </a:xfrm>
          <a:prstGeom prst="rect">
            <a:avLst/>
          </a:prstGeom>
        </p:spPr>
      </p:pic>
    </p:spTree>
    <p:extLst>
      <p:ext uri="{BB962C8B-B14F-4D97-AF65-F5344CB8AC3E}">
        <p14:creationId xmlns:p14="http://schemas.microsoft.com/office/powerpoint/2010/main" val="581852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Perspektywy rozwoju</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14</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Opis organizacji i działalności Grupy</a:t>
            </a:r>
          </a:p>
          <a:p>
            <a:endParaRPr lang="pl-PL" dirty="0"/>
          </a:p>
        </p:txBody>
      </p:sp>
      <p:sp>
        <p:nvSpPr>
          <p:cNvPr id="5" name="Symbol zastępczy zawartości 4"/>
          <p:cNvSpPr>
            <a:spLocks noGrp="1"/>
          </p:cNvSpPr>
          <p:nvPr>
            <p:ph sz="quarter" idx="14"/>
          </p:nvPr>
        </p:nvSpPr>
        <p:spPr/>
        <p:txBody>
          <a:bodyPr/>
          <a:lstStyle/>
          <a:p>
            <a:r>
              <a:rPr lang="pl-PL" dirty="0"/>
              <a:t>Czynniki wewnętrzne to m.in.: </a:t>
            </a:r>
          </a:p>
          <a:p>
            <a:pPr marL="122452" indent="-122452">
              <a:buClr>
                <a:srgbClr val="C7658A"/>
              </a:buClr>
              <a:buFont typeface="Arial" panose="020B0604020202020204" pitchFamily="34" charset="0"/>
              <a:buChar char="•"/>
            </a:pPr>
            <a:r>
              <a:rPr lang="pl-PL" dirty="0"/>
              <a:t>Sprawność operacyjna: działalność operacyjna prowadzona zgodnie </a:t>
            </a:r>
            <a:br>
              <a:rPr lang="pl-PL" dirty="0"/>
            </a:br>
            <a:r>
              <a:rPr lang="pl-PL" dirty="0"/>
              <a:t>z zaplanowanym budżetem, realizowanie projektów zgodnie </a:t>
            </a:r>
            <a:br>
              <a:rPr lang="pl-PL" dirty="0"/>
            </a:br>
            <a:r>
              <a:rPr lang="pl-PL" dirty="0"/>
              <a:t>z harmonogramem oraz osiąganie w wyniku ich wdrożenia oczekiwanej efektywności.</a:t>
            </a:r>
          </a:p>
          <a:p>
            <a:pPr marL="122452" indent="-122452">
              <a:buClr>
                <a:srgbClr val="C7658A"/>
              </a:buClr>
              <a:buFont typeface="Arial" panose="020B0604020202020204" pitchFamily="34" charset="0"/>
              <a:buChar char="•"/>
            </a:pPr>
            <a:r>
              <a:rPr lang="pl-PL" dirty="0"/>
              <a:t>Efektywność kosztowa: koszty prowadzenia działalności zgodne </a:t>
            </a:r>
            <a:br>
              <a:rPr lang="pl-PL" dirty="0"/>
            </a:br>
            <a:r>
              <a:rPr lang="pl-PL" dirty="0"/>
              <a:t>z budżetem na dany rok, zwiększenie efektywności w ramach dostępnego budżetu.</a:t>
            </a:r>
          </a:p>
          <a:p>
            <a:pPr marL="122452" indent="-122452">
              <a:buClr>
                <a:srgbClr val="C7658A"/>
              </a:buClr>
              <a:buFont typeface="Arial" panose="020B0604020202020204" pitchFamily="34" charset="0"/>
              <a:buChar char="•"/>
            </a:pPr>
            <a:r>
              <a:rPr lang="pl-PL" dirty="0"/>
              <a:t>Poszerzanie oraz dalsze podnoszenie jakości katalogu produktów: poprawa jakości i wielkości katalogu produktów oznacza lepszą jakość usługi i większe zadowolenie klientów prowadzonych przez Grupę sklepów internetowych, użytkowników korzystających z serwisu co przełoży się na liczbę odwiedzających serwis oraz liczbę transakcji.</a:t>
            </a:r>
          </a:p>
          <a:p>
            <a:pPr marL="122452" indent="-122452">
              <a:buClr>
                <a:srgbClr val="C7658A"/>
              </a:buClr>
              <a:buFont typeface="Arial" panose="020B0604020202020204" pitchFamily="34" charset="0"/>
              <a:buChar char="•"/>
            </a:pPr>
            <a:r>
              <a:rPr lang="pl-PL" dirty="0"/>
              <a:t>Płynność finansowa: działalność prowadzona przez Emitenta, </a:t>
            </a:r>
            <a:br>
              <a:rPr lang="pl-PL" dirty="0"/>
            </a:br>
            <a:r>
              <a:rPr lang="pl-PL" dirty="0"/>
              <a:t>w szczególności w zakresie segmentu sprzedaży odzieży, wymaga posiadania odpowiedniego poziomu kapitału obrotowego, możliwości pozyskiwania finansowania  zewnętrznego będą miały kluczowe znaczenie dla wyników kolejnych kwartałów </a:t>
            </a:r>
          </a:p>
          <a:p>
            <a:pPr marL="122452" indent="-122452">
              <a:buClr>
                <a:srgbClr val="C7658A"/>
              </a:buClr>
              <a:buFont typeface="Arial" panose="020B0604020202020204" pitchFamily="34" charset="0"/>
              <a:buChar char="•"/>
            </a:pPr>
            <a:r>
              <a:rPr lang="pl-PL" dirty="0"/>
              <a:t>Kolekcje odzieży: dostosowanie kolekcji do oczekiwań klientów </a:t>
            </a:r>
            <a:br>
              <a:rPr lang="pl-PL" dirty="0"/>
            </a:br>
            <a:r>
              <a:rPr lang="pl-PL" dirty="0"/>
              <a:t>i panujących trendów, a także warunków pogodowych będzie miało kluczowe znaczenie dla osiąganych dynamik sprzedaży, </a:t>
            </a:r>
          </a:p>
          <a:p>
            <a:pPr marL="122452" indent="-122452">
              <a:buClr>
                <a:srgbClr val="C7658A"/>
              </a:buClr>
              <a:buFont typeface="Arial" panose="020B0604020202020204" pitchFamily="34" charset="0"/>
              <a:buChar char="•"/>
            </a:pPr>
            <a:r>
              <a:rPr lang="pl-PL" dirty="0"/>
              <a:t>Restrukturyzacja Grupy: koncentracja na kluczowych aktywach segmentu sprzedaży odzieży i zbycie aktywów nieoperacyjnych </a:t>
            </a:r>
            <a:br>
              <a:rPr lang="pl-PL" dirty="0"/>
            </a:br>
            <a:r>
              <a:rPr lang="pl-PL" dirty="0"/>
              <a:t>i nieuznawanych za kluczowe będzie stanowić dla Spółki dodatkowe źródło środków pieniężnych niezbędnych do zapewnienia odpowiedniego poziomu kapitału obrotowego.</a:t>
            </a:r>
          </a:p>
          <a:p>
            <a:pPr marL="122452" indent="-122452">
              <a:buClr>
                <a:srgbClr val="C7658A"/>
              </a:buClr>
              <a:buFont typeface="Arial" panose="020B0604020202020204" pitchFamily="34" charset="0"/>
              <a:buChar char="•"/>
            </a:pPr>
            <a:r>
              <a:rPr lang="pl-PL" dirty="0"/>
              <a:t>Rozszerzenie kanałów dystrybucji w celu większej skalowalności kosztów produkcji oraz wzrostu rozpoznawalności Zarządzanych marek. </a:t>
            </a:r>
          </a:p>
          <a:p>
            <a:endParaRPr lang="pl-PL" dirty="0"/>
          </a:p>
        </p:txBody>
      </p:sp>
      <p:sp>
        <p:nvSpPr>
          <p:cNvPr id="6" name="Symbol zastępczy zawartości 5"/>
          <p:cNvSpPr>
            <a:spLocks noGrp="1"/>
          </p:cNvSpPr>
          <p:nvPr>
            <p:ph sz="quarter" idx="15"/>
          </p:nvPr>
        </p:nvSpPr>
        <p:spPr/>
        <p:txBody>
          <a:bodyPr/>
          <a:lstStyle/>
          <a:p>
            <a:endParaRPr lang="pl-PL"/>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4266" y="187072"/>
            <a:ext cx="717324" cy="288128"/>
          </a:xfrm>
          <a:prstGeom prst="rect">
            <a:avLst/>
          </a:prstGeom>
        </p:spPr>
      </p:pic>
    </p:spTree>
    <p:extLst>
      <p:ext uri="{BB962C8B-B14F-4D97-AF65-F5344CB8AC3E}">
        <p14:creationId xmlns:p14="http://schemas.microsoft.com/office/powerpoint/2010/main" val="1775096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Strategia rozwoju Grupy</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15</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Opis organizacji i działalności Grupy</a:t>
            </a:r>
          </a:p>
        </p:txBody>
      </p:sp>
      <p:sp>
        <p:nvSpPr>
          <p:cNvPr id="5" name="Symbol zastępczy zawartości 4"/>
          <p:cNvSpPr>
            <a:spLocks noGrp="1"/>
          </p:cNvSpPr>
          <p:nvPr>
            <p:ph sz="quarter" idx="14"/>
          </p:nvPr>
        </p:nvSpPr>
        <p:spPr>
          <a:xfrm>
            <a:off x="792000" y="863601"/>
            <a:ext cx="4896000" cy="8232281"/>
          </a:xfrm>
        </p:spPr>
        <p:txBody>
          <a:bodyPr>
            <a:normAutofit/>
          </a:bodyPr>
          <a:lstStyle/>
          <a:p>
            <a:pPr algn="l">
              <a:lnSpc>
                <a:spcPct val="118000"/>
              </a:lnSpc>
            </a:pPr>
            <a:r>
              <a:rPr lang="pl-PL" b="1" dirty="0">
                <a:solidFill>
                  <a:srgbClr val="C7658A"/>
                </a:solidFill>
              </a:rPr>
              <a:t>Strategia rozwoju Grupy</a:t>
            </a:r>
          </a:p>
          <a:p>
            <a:r>
              <a:rPr lang="pl-PL" dirty="0"/>
              <a:t>Zgodnie ze zaktualizowaną strategią kluczowym aktywem Grupy, jest segment sprzedaży odzieży, a w ramach tego segmentu marki Sugarfree </a:t>
            </a:r>
            <a:br>
              <a:rPr lang="pl-PL" dirty="0"/>
            </a:br>
            <a:r>
              <a:rPr lang="pl-PL" dirty="0"/>
              <a:t>i </a:t>
            </a:r>
            <a:r>
              <a:rPr lang="pl-PL" dirty="0" err="1"/>
              <a:t>Cardiobunny</a:t>
            </a:r>
            <a:r>
              <a:rPr lang="pl-PL" dirty="0"/>
              <a:t>. Nadrzędnym celem jej realizacji jest zajęcie istotnej pozycji na polskim rynku e-commerce i budowa portfolio silnych marek własnych. </a:t>
            </a:r>
          </a:p>
          <a:p>
            <a:endParaRPr lang="pl-PL" dirty="0"/>
          </a:p>
          <a:p>
            <a:r>
              <a:rPr lang="pl-PL" dirty="0"/>
              <a:t>Podstawowe założenia i kierunki wyznaczone Spółce przez Zarząd to:</a:t>
            </a:r>
          </a:p>
        </p:txBody>
      </p:sp>
      <p:grpSp>
        <p:nvGrpSpPr>
          <p:cNvPr id="27" name="Grupa 26"/>
          <p:cNvGrpSpPr/>
          <p:nvPr/>
        </p:nvGrpSpPr>
        <p:grpSpPr>
          <a:xfrm>
            <a:off x="882001" y="2787832"/>
            <a:ext cx="4806000" cy="923329"/>
            <a:chOff x="882000" y="3413485"/>
            <a:chExt cx="4806000" cy="923329"/>
          </a:xfrm>
        </p:grpSpPr>
        <p:sp>
          <p:nvSpPr>
            <p:cNvPr id="12" name="TextBox 28"/>
            <p:cNvSpPr txBox="1"/>
            <p:nvPr/>
          </p:nvSpPr>
          <p:spPr>
            <a:xfrm>
              <a:off x="1313999" y="3690483"/>
              <a:ext cx="4374001" cy="646331"/>
            </a:xfrm>
            <a:prstGeom prst="rect">
              <a:avLst/>
            </a:prstGeom>
            <a:noFill/>
          </p:spPr>
          <p:txBody>
            <a:bodyPr wrap="square" rtlCol="0">
              <a:spAutoFit/>
            </a:bodyPr>
            <a:lstStyle/>
            <a:p>
              <a:pPr algn="just"/>
              <a:r>
                <a:rPr lang="pl-PL" sz="1200" i="1" dirty="0"/>
                <a:t>Koncentracja na sprzedaży własnych marek </a:t>
              </a:r>
              <a:r>
                <a:rPr lang="pl-PL" sz="1200" i="1" dirty="0" err="1"/>
                <a:t>lifestylowych</a:t>
              </a:r>
              <a:r>
                <a:rPr lang="pl-PL" sz="1200" i="1" dirty="0"/>
                <a:t> dla precyzyjnie zdefiniowanego i znanego odbiorcy i wzajemne przenikanie się kanałów online i offline. </a:t>
              </a:r>
              <a:endParaRPr lang="pl-PL" sz="1200" i="1" dirty="0">
                <a:latin typeface="+mj-lt"/>
              </a:endParaRPr>
            </a:p>
          </p:txBody>
        </p:sp>
        <p:sp>
          <p:nvSpPr>
            <p:cNvPr id="8" name="Rounded Rectangle 2"/>
            <p:cNvSpPr/>
            <p:nvPr/>
          </p:nvSpPr>
          <p:spPr>
            <a:xfrm>
              <a:off x="882000" y="3413486"/>
              <a:ext cx="432000" cy="432000"/>
            </a:xfrm>
            <a:prstGeom prst="round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a:t>1</a:t>
              </a:r>
              <a:endParaRPr lang="en-GB" sz="1400" dirty="0"/>
            </a:p>
          </p:txBody>
        </p:sp>
        <p:sp>
          <p:nvSpPr>
            <p:cNvPr id="11" name="TextBox 27"/>
            <p:cNvSpPr txBox="1"/>
            <p:nvPr/>
          </p:nvSpPr>
          <p:spPr>
            <a:xfrm>
              <a:off x="1313999" y="3413485"/>
              <a:ext cx="1931041" cy="276999"/>
            </a:xfrm>
            <a:prstGeom prst="rect">
              <a:avLst/>
            </a:prstGeom>
            <a:noFill/>
          </p:spPr>
          <p:txBody>
            <a:bodyPr wrap="none" rtlCol="0">
              <a:spAutoFit/>
            </a:bodyPr>
            <a:lstStyle/>
            <a:p>
              <a:r>
                <a:rPr lang="pl-PL" sz="1200" dirty="0">
                  <a:solidFill>
                    <a:srgbClr val="C0507B"/>
                  </a:solidFill>
                  <a:latin typeface="+mj-lt"/>
                </a:rPr>
                <a:t>Koncentracja na </a:t>
              </a:r>
              <a:r>
                <a:rPr lang="pl-PL" sz="1200" dirty="0" err="1">
                  <a:solidFill>
                    <a:srgbClr val="C0507B"/>
                  </a:solidFill>
                  <a:latin typeface="+mj-lt"/>
                </a:rPr>
                <a:t>omnichanel</a:t>
              </a:r>
              <a:endParaRPr lang="en-GB" sz="1200" dirty="0">
                <a:solidFill>
                  <a:srgbClr val="C0507B"/>
                </a:solidFill>
                <a:latin typeface="+mj-lt"/>
              </a:endParaRPr>
            </a:p>
          </p:txBody>
        </p:sp>
      </p:grpSp>
      <p:grpSp>
        <p:nvGrpSpPr>
          <p:cNvPr id="28" name="Grupa 27"/>
          <p:cNvGrpSpPr/>
          <p:nvPr/>
        </p:nvGrpSpPr>
        <p:grpSpPr>
          <a:xfrm>
            <a:off x="882001" y="4097374"/>
            <a:ext cx="4806000" cy="1107996"/>
            <a:chOff x="882000" y="4510918"/>
            <a:chExt cx="4806000" cy="1107997"/>
          </a:xfrm>
        </p:grpSpPr>
        <p:sp>
          <p:nvSpPr>
            <p:cNvPr id="15" name="TextBox 28"/>
            <p:cNvSpPr txBox="1"/>
            <p:nvPr/>
          </p:nvSpPr>
          <p:spPr>
            <a:xfrm>
              <a:off x="1313999" y="4787917"/>
              <a:ext cx="4374001" cy="830998"/>
            </a:xfrm>
            <a:prstGeom prst="rect">
              <a:avLst/>
            </a:prstGeom>
            <a:noFill/>
          </p:spPr>
          <p:txBody>
            <a:bodyPr wrap="square" rtlCol="0">
              <a:spAutoFit/>
            </a:bodyPr>
            <a:lstStyle/>
            <a:p>
              <a:pPr algn="just"/>
              <a:r>
                <a:rPr lang="pl-PL" sz="1200" i="1" dirty="0">
                  <a:latin typeface="+mj-lt"/>
                </a:rPr>
                <a:t>Dalszy rozwój marki </a:t>
              </a:r>
              <a:r>
                <a:rPr lang="pl-PL" sz="1200" i="1" dirty="0" err="1">
                  <a:latin typeface="+mj-lt"/>
                </a:rPr>
                <a:t>Sugarfree</a:t>
              </a:r>
              <a:r>
                <a:rPr lang="pl-PL" sz="1200" i="1" dirty="0">
                  <a:latin typeface="+mj-lt"/>
                </a:rPr>
                <a:t> oraz sklepu </a:t>
              </a:r>
              <a:r>
                <a:rPr lang="pl-PL" sz="1200" i="1" dirty="0" err="1">
                  <a:latin typeface="+mj-lt"/>
                </a:rPr>
                <a:t>sugarfree.pl</a:t>
              </a:r>
              <a:r>
                <a:rPr lang="pl-PL" sz="1200" i="1" dirty="0">
                  <a:latin typeface="+mj-lt"/>
                </a:rPr>
                <a:t> poprzez rozwijanie asortymentu, działania marketingowe zwiększające rozpoznawalność marki oraz wprowadzanie dalszych funkcjonalności i ułatwień dla klientów.</a:t>
              </a:r>
            </a:p>
          </p:txBody>
        </p:sp>
        <p:sp>
          <p:nvSpPr>
            <p:cNvPr id="13" name="Rounded Rectangle 2"/>
            <p:cNvSpPr/>
            <p:nvPr/>
          </p:nvSpPr>
          <p:spPr>
            <a:xfrm>
              <a:off x="882000" y="4510919"/>
              <a:ext cx="432000" cy="432000"/>
            </a:xfrm>
            <a:prstGeom prst="round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a:t>2</a:t>
              </a:r>
              <a:endParaRPr lang="en-GB" sz="1400" dirty="0"/>
            </a:p>
          </p:txBody>
        </p:sp>
        <p:sp>
          <p:nvSpPr>
            <p:cNvPr id="14" name="TextBox 27"/>
            <p:cNvSpPr txBox="1"/>
            <p:nvPr/>
          </p:nvSpPr>
          <p:spPr>
            <a:xfrm>
              <a:off x="1313999" y="4510918"/>
              <a:ext cx="1247649" cy="276999"/>
            </a:xfrm>
            <a:prstGeom prst="rect">
              <a:avLst/>
            </a:prstGeom>
            <a:noFill/>
          </p:spPr>
          <p:txBody>
            <a:bodyPr wrap="none" rtlCol="0">
              <a:spAutoFit/>
            </a:bodyPr>
            <a:lstStyle/>
            <a:p>
              <a:r>
                <a:rPr lang="pl-PL" sz="1200" dirty="0">
                  <a:solidFill>
                    <a:srgbClr val="C0507B"/>
                  </a:solidFill>
                  <a:latin typeface="+mj-lt"/>
                </a:rPr>
                <a:t>Rozwój </a:t>
              </a:r>
              <a:r>
                <a:rPr lang="pl-PL" sz="1200" dirty="0" err="1">
                  <a:solidFill>
                    <a:srgbClr val="C0507B"/>
                  </a:solidFill>
                  <a:latin typeface="+mj-lt"/>
                </a:rPr>
                <a:t>Sugarfree</a:t>
              </a:r>
              <a:endParaRPr lang="en-GB" sz="1200" dirty="0">
                <a:solidFill>
                  <a:srgbClr val="C0507B"/>
                </a:solidFill>
                <a:latin typeface="+mj-lt"/>
              </a:endParaRPr>
            </a:p>
          </p:txBody>
        </p:sp>
      </p:grpSp>
      <p:grpSp>
        <p:nvGrpSpPr>
          <p:cNvPr id="29" name="Grupa 28"/>
          <p:cNvGrpSpPr/>
          <p:nvPr/>
        </p:nvGrpSpPr>
        <p:grpSpPr>
          <a:xfrm>
            <a:off x="882000" y="5482368"/>
            <a:ext cx="4806000" cy="1477327"/>
            <a:chOff x="882000" y="5793017"/>
            <a:chExt cx="4806000" cy="1477327"/>
          </a:xfrm>
        </p:grpSpPr>
        <p:sp>
          <p:nvSpPr>
            <p:cNvPr id="18" name="TextBox 28"/>
            <p:cNvSpPr txBox="1"/>
            <p:nvPr/>
          </p:nvSpPr>
          <p:spPr>
            <a:xfrm>
              <a:off x="1313999" y="6070015"/>
              <a:ext cx="4374001" cy="1200329"/>
            </a:xfrm>
            <a:prstGeom prst="rect">
              <a:avLst/>
            </a:prstGeom>
            <a:noFill/>
          </p:spPr>
          <p:txBody>
            <a:bodyPr wrap="square" rtlCol="0">
              <a:spAutoFit/>
            </a:bodyPr>
            <a:lstStyle/>
            <a:p>
              <a:pPr algn="just"/>
              <a:r>
                <a:rPr lang="pl-PL" sz="1200" i="1" dirty="0"/>
                <a:t>Dalszy rozwój marki </a:t>
              </a:r>
              <a:r>
                <a:rPr lang="pl-PL" sz="1200" i="1" dirty="0" err="1"/>
                <a:t>Cardiobunny</a:t>
              </a:r>
              <a:r>
                <a:rPr lang="pl-PL" sz="1200" i="1" dirty="0"/>
                <a:t> oraz sklepu </a:t>
              </a:r>
              <a:r>
                <a:rPr lang="pl-PL" sz="1200" i="1" dirty="0" err="1"/>
                <a:t>cardiobunny.com</a:t>
              </a:r>
              <a:r>
                <a:rPr lang="pl-PL" sz="1200" i="1" dirty="0"/>
                <a:t> poprzez rozwijanie asortymentu, działania marketingowe zwiększające rozpoznawalność marki oraz wprowadzanie dalszych funkcjonalności i ułatwień dla klientów. Zwiększenie rozpoznawalności marki poprzez obecność oferty u zewnętrznych partnerów </a:t>
              </a:r>
            </a:p>
          </p:txBody>
        </p:sp>
        <p:sp>
          <p:nvSpPr>
            <p:cNvPr id="16" name="Rounded Rectangle 2"/>
            <p:cNvSpPr/>
            <p:nvPr/>
          </p:nvSpPr>
          <p:spPr>
            <a:xfrm>
              <a:off x="882000" y="5793018"/>
              <a:ext cx="432000" cy="432000"/>
            </a:xfrm>
            <a:prstGeom prst="round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a:t>3</a:t>
              </a:r>
              <a:endParaRPr lang="en-GB" sz="1400" dirty="0"/>
            </a:p>
          </p:txBody>
        </p:sp>
        <p:sp>
          <p:nvSpPr>
            <p:cNvPr id="17" name="TextBox 27"/>
            <p:cNvSpPr txBox="1"/>
            <p:nvPr/>
          </p:nvSpPr>
          <p:spPr>
            <a:xfrm>
              <a:off x="1313999" y="5793017"/>
              <a:ext cx="1476879" cy="276999"/>
            </a:xfrm>
            <a:prstGeom prst="rect">
              <a:avLst/>
            </a:prstGeom>
            <a:noFill/>
          </p:spPr>
          <p:txBody>
            <a:bodyPr wrap="none" rtlCol="0">
              <a:spAutoFit/>
            </a:bodyPr>
            <a:lstStyle/>
            <a:p>
              <a:r>
                <a:rPr lang="pl-PL" sz="1200" dirty="0">
                  <a:solidFill>
                    <a:srgbClr val="C0507B"/>
                  </a:solidFill>
                  <a:latin typeface="+mj-lt"/>
                </a:rPr>
                <a:t>Rozwój Cardio Bunny</a:t>
              </a:r>
              <a:endParaRPr lang="en-GB" sz="1200" dirty="0">
                <a:solidFill>
                  <a:srgbClr val="C0507B"/>
                </a:solidFill>
                <a:latin typeface="+mj-lt"/>
              </a:endParaRPr>
            </a:p>
          </p:txBody>
        </p:sp>
      </p:grpSp>
      <p:grpSp>
        <p:nvGrpSpPr>
          <p:cNvPr id="30" name="Grupa 29"/>
          <p:cNvGrpSpPr/>
          <p:nvPr/>
        </p:nvGrpSpPr>
        <p:grpSpPr>
          <a:xfrm>
            <a:off x="6838949" y="2792182"/>
            <a:ext cx="4806000" cy="923329"/>
            <a:chOff x="882000" y="6890450"/>
            <a:chExt cx="4806000" cy="923330"/>
          </a:xfrm>
        </p:grpSpPr>
        <p:sp>
          <p:nvSpPr>
            <p:cNvPr id="21" name="TextBox 28"/>
            <p:cNvSpPr txBox="1"/>
            <p:nvPr/>
          </p:nvSpPr>
          <p:spPr>
            <a:xfrm>
              <a:off x="1313999" y="7167449"/>
              <a:ext cx="4374001" cy="646331"/>
            </a:xfrm>
            <a:prstGeom prst="rect">
              <a:avLst/>
            </a:prstGeom>
            <a:noFill/>
          </p:spPr>
          <p:txBody>
            <a:bodyPr wrap="square" rtlCol="0">
              <a:spAutoFit/>
            </a:bodyPr>
            <a:lstStyle/>
            <a:p>
              <a:pPr algn="just"/>
              <a:r>
                <a:rPr lang="pl-PL" sz="1200" i="1" dirty="0"/>
                <a:t>Rozwój skalowalnej infrastruktury e-commerce według najlepszych praktyk na rynku, w celu poprawy efektywności i kluczowych wskaźników biznesowych </a:t>
              </a:r>
              <a:endParaRPr lang="pl-PL" sz="1200" i="1" dirty="0">
                <a:latin typeface="+mj-lt"/>
              </a:endParaRPr>
            </a:p>
          </p:txBody>
        </p:sp>
        <p:sp>
          <p:nvSpPr>
            <p:cNvPr id="19" name="Rounded Rectangle 2"/>
            <p:cNvSpPr/>
            <p:nvPr/>
          </p:nvSpPr>
          <p:spPr>
            <a:xfrm>
              <a:off x="882000" y="6890451"/>
              <a:ext cx="432000" cy="432000"/>
            </a:xfrm>
            <a:prstGeom prst="round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a:t>4</a:t>
              </a:r>
              <a:endParaRPr lang="en-GB" sz="1400" dirty="0"/>
            </a:p>
          </p:txBody>
        </p:sp>
        <p:sp>
          <p:nvSpPr>
            <p:cNvPr id="20" name="TextBox 27"/>
            <p:cNvSpPr txBox="1"/>
            <p:nvPr/>
          </p:nvSpPr>
          <p:spPr>
            <a:xfrm>
              <a:off x="1313999" y="6890450"/>
              <a:ext cx="1781193" cy="276999"/>
            </a:xfrm>
            <a:prstGeom prst="rect">
              <a:avLst/>
            </a:prstGeom>
            <a:noFill/>
          </p:spPr>
          <p:txBody>
            <a:bodyPr wrap="none" rtlCol="0">
              <a:spAutoFit/>
            </a:bodyPr>
            <a:lstStyle/>
            <a:p>
              <a:r>
                <a:rPr lang="pl-PL" sz="1200" dirty="0">
                  <a:solidFill>
                    <a:srgbClr val="C0507B"/>
                  </a:solidFill>
                  <a:latin typeface="+mj-lt"/>
                </a:rPr>
                <a:t>Skalowalna infrastruktura </a:t>
              </a:r>
              <a:endParaRPr lang="en-GB" sz="1200" dirty="0">
                <a:solidFill>
                  <a:srgbClr val="C0507B"/>
                </a:solidFill>
                <a:latin typeface="+mj-lt"/>
              </a:endParaRPr>
            </a:p>
          </p:txBody>
        </p:sp>
      </p:grpSp>
      <p:grpSp>
        <p:nvGrpSpPr>
          <p:cNvPr id="31" name="Grupa 30"/>
          <p:cNvGrpSpPr/>
          <p:nvPr/>
        </p:nvGrpSpPr>
        <p:grpSpPr>
          <a:xfrm>
            <a:off x="6838950" y="4079331"/>
            <a:ext cx="4806000" cy="1107996"/>
            <a:chOff x="882000" y="7987884"/>
            <a:chExt cx="4806000" cy="1107996"/>
          </a:xfrm>
        </p:grpSpPr>
        <p:sp>
          <p:nvSpPr>
            <p:cNvPr id="22" name="Rounded Rectangle 2"/>
            <p:cNvSpPr/>
            <p:nvPr/>
          </p:nvSpPr>
          <p:spPr>
            <a:xfrm>
              <a:off x="882000" y="7987885"/>
              <a:ext cx="432000" cy="432000"/>
            </a:xfrm>
            <a:prstGeom prst="round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a:t>5</a:t>
              </a:r>
              <a:endParaRPr lang="en-GB" sz="1400" dirty="0"/>
            </a:p>
          </p:txBody>
        </p:sp>
        <p:sp>
          <p:nvSpPr>
            <p:cNvPr id="23" name="TextBox 27"/>
            <p:cNvSpPr txBox="1"/>
            <p:nvPr/>
          </p:nvSpPr>
          <p:spPr>
            <a:xfrm>
              <a:off x="1313999" y="7987884"/>
              <a:ext cx="2487412" cy="276999"/>
            </a:xfrm>
            <a:prstGeom prst="rect">
              <a:avLst/>
            </a:prstGeom>
            <a:noFill/>
          </p:spPr>
          <p:txBody>
            <a:bodyPr wrap="none" rtlCol="0">
              <a:spAutoFit/>
            </a:bodyPr>
            <a:lstStyle/>
            <a:p>
              <a:r>
                <a:rPr lang="pl-PL" sz="1200" dirty="0">
                  <a:solidFill>
                    <a:srgbClr val="C0507B"/>
                  </a:solidFill>
                  <a:latin typeface="+mj-lt"/>
                </a:rPr>
                <a:t>Budowa nowych kanałów dystrybucji </a:t>
              </a:r>
              <a:endParaRPr lang="en-GB" sz="1200" dirty="0">
                <a:solidFill>
                  <a:srgbClr val="C0507B"/>
                </a:solidFill>
                <a:latin typeface="+mj-lt"/>
              </a:endParaRPr>
            </a:p>
          </p:txBody>
        </p:sp>
        <p:sp>
          <p:nvSpPr>
            <p:cNvPr id="24" name="TextBox 28"/>
            <p:cNvSpPr txBox="1"/>
            <p:nvPr/>
          </p:nvSpPr>
          <p:spPr>
            <a:xfrm>
              <a:off x="1313999" y="8264883"/>
              <a:ext cx="4374001" cy="830997"/>
            </a:xfrm>
            <a:prstGeom prst="rect">
              <a:avLst/>
            </a:prstGeom>
            <a:noFill/>
          </p:spPr>
          <p:txBody>
            <a:bodyPr wrap="square" rtlCol="0">
              <a:spAutoFit/>
            </a:bodyPr>
            <a:lstStyle/>
            <a:p>
              <a:pPr algn="just"/>
              <a:r>
                <a:rPr lang="pl-PL" sz="1200" i="1" dirty="0"/>
                <a:t>Rozszerzenie kanałów dystrybucji poszczególnych marek </a:t>
              </a:r>
              <a:br>
                <a:rPr lang="pl-PL" sz="1200" i="1" dirty="0"/>
              </a:br>
              <a:r>
                <a:rPr lang="pl-PL" sz="1200" i="1" dirty="0"/>
                <a:t>o współpracę z zewnętrznymi partnerami zarówno w zakresie sprzedaży stacjonarnej, jak i nowych kanałów dystrybucji online, w tym również obecność w kanałach zagranicznych.</a:t>
              </a:r>
              <a:endParaRPr lang="pl-PL" sz="1200" i="1" dirty="0">
                <a:latin typeface="+mj-lt"/>
              </a:endParaRPr>
            </a:p>
          </p:txBody>
        </p:sp>
      </p:grpSp>
      <p:grpSp>
        <p:nvGrpSpPr>
          <p:cNvPr id="33" name="Grupa 32"/>
          <p:cNvGrpSpPr/>
          <p:nvPr/>
        </p:nvGrpSpPr>
        <p:grpSpPr>
          <a:xfrm>
            <a:off x="6835140" y="5486729"/>
            <a:ext cx="5526855" cy="1124714"/>
            <a:chOff x="882000" y="7987884"/>
            <a:chExt cx="5526855" cy="835792"/>
          </a:xfrm>
        </p:grpSpPr>
        <p:sp>
          <p:nvSpPr>
            <p:cNvPr id="34" name="Rounded Rectangle 2"/>
            <p:cNvSpPr/>
            <p:nvPr/>
          </p:nvSpPr>
          <p:spPr>
            <a:xfrm>
              <a:off x="882000" y="7987885"/>
              <a:ext cx="432000" cy="432000"/>
            </a:xfrm>
            <a:prstGeom prst="round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a:t>6</a:t>
              </a:r>
              <a:endParaRPr lang="en-GB" sz="1400" dirty="0"/>
            </a:p>
          </p:txBody>
        </p:sp>
        <p:sp>
          <p:nvSpPr>
            <p:cNvPr id="35" name="TextBox 27"/>
            <p:cNvSpPr txBox="1"/>
            <p:nvPr/>
          </p:nvSpPr>
          <p:spPr>
            <a:xfrm>
              <a:off x="1313999" y="7987884"/>
              <a:ext cx="5094856" cy="343070"/>
            </a:xfrm>
            <a:prstGeom prst="rect">
              <a:avLst/>
            </a:prstGeom>
            <a:noFill/>
          </p:spPr>
          <p:txBody>
            <a:bodyPr wrap="none" rtlCol="0">
              <a:spAutoFit/>
            </a:bodyPr>
            <a:lstStyle/>
            <a:p>
              <a:r>
                <a:rPr lang="pl-PL" sz="1200" dirty="0">
                  <a:solidFill>
                    <a:srgbClr val="C0507B"/>
                  </a:solidFill>
                  <a:latin typeface="+mj-lt"/>
                </a:rPr>
                <a:t>Wzrost rozpoznawalności marek poprzez obecność i współpracę z największymi </a:t>
              </a:r>
            </a:p>
            <a:p>
              <a:r>
                <a:rPr lang="pl-PL" sz="1200" dirty="0">
                  <a:solidFill>
                    <a:srgbClr val="C0507B"/>
                  </a:solidFill>
                  <a:latin typeface="+mj-lt"/>
                </a:rPr>
                <a:t>sieciami </a:t>
              </a:r>
              <a:r>
                <a:rPr lang="pl-PL" sz="1200" dirty="0" err="1">
                  <a:solidFill>
                    <a:srgbClr val="C0507B"/>
                  </a:solidFill>
                  <a:latin typeface="+mj-lt"/>
                </a:rPr>
                <a:t>retail</a:t>
              </a:r>
              <a:r>
                <a:rPr lang="pl-PL" sz="1200" dirty="0">
                  <a:solidFill>
                    <a:srgbClr val="C0507B"/>
                  </a:solidFill>
                  <a:latin typeface="+mj-lt"/>
                </a:rPr>
                <a:t> </a:t>
              </a:r>
              <a:endParaRPr lang="en-GB" sz="1200" dirty="0">
                <a:solidFill>
                  <a:srgbClr val="C0507B"/>
                </a:solidFill>
                <a:latin typeface="+mj-lt"/>
              </a:endParaRPr>
            </a:p>
          </p:txBody>
        </p:sp>
        <p:sp>
          <p:nvSpPr>
            <p:cNvPr id="36" name="TextBox 28"/>
            <p:cNvSpPr txBox="1"/>
            <p:nvPr/>
          </p:nvSpPr>
          <p:spPr>
            <a:xfrm>
              <a:off x="1313998" y="8343378"/>
              <a:ext cx="4374001" cy="480298"/>
            </a:xfrm>
            <a:prstGeom prst="rect">
              <a:avLst/>
            </a:prstGeom>
            <a:noFill/>
          </p:spPr>
          <p:txBody>
            <a:bodyPr wrap="square" rtlCol="0">
              <a:spAutoFit/>
            </a:bodyPr>
            <a:lstStyle/>
            <a:p>
              <a:pPr algn="just"/>
              <a:r>
                <a:rPr lang="pl-PL" sz="1200" i="1" dirty="0"/>
                <a:t>Podejmowanie działań mających na celu rozwój kanału sprzedaży w oparciu o duże sieci handlowe. Umożliwia to bardzo dynamiczny wzrost rozpoznawalności marki. </a:t>
              </a:r>
              <a:endParaRPr lang="pl-PL" sz="1200" i="1" dirty="0">
                <a:latin typeface="+mj-lt"/>
              </a:endParaRPr>
            </a:p>
          </p:txBody>
        </p:sp>
      </p:grpSp>
      <p:pic>
        <p:nvPicPr>
          <p:cNvPr id="32" name="Obraz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4266" y="187072"/>
            <a:ext cx="717324" cy="288128"/>
          </a:xfrm>
          <a:prstGeom prst="rect">
            <a:avLst/>
          </a:prstGeom>
        </p:spPr>
      </p:pic>
    </p:spTree>
    <p:extLst>
      <p:ext uri="{BB962C8B-B14F-4D97-AF65-F5344CB8AC3E}">
        <p14:creationId xmlns:p14="http://schemas.microsoft.com/office/powerpoint/2010/main" val="3240013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Ryzyka działalności</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pPr/>
              <a:t>16</a:t>
            </a:fld>
            <a:endParaRPr lang="pl-PL"/>
          </a:p>
        </p:txBody>
      </p:sp>
      <p:sp>
        <p:nvSpPr>
          <p:cNvPr id="4" name="Symbol zastępczy tekstu 3"/>
          <p:cNvSpPr>
            <a:spLocks noGrp="1"/>
          </p:cNvSpPr>
          <p:nvPr>
            <p:ph type="body" sz="quarter" idx="13"/>
          </p:nvPr>
        </p:nvSpPr>
        <p:spPr/>
        <p:txBody>
          <a:bodyPr/>
          <a:lstStyle/>
          <a:p>
            <a:r>
              <a:rPr lang="pl-PL" dirty="0"/>
              <a:t>Opis organizacji i działalności Grupy</a:t>
            </a:r>
          </a:p>
        </p:txBody>
      </p:sp>
      <p:sp>
        <p:nvSpPr>
          <p:cNvPr id="12" name="Symbol zastępczy zawartości 11"/>
          <p:cNvSpPr>
            <a:spLocks noGrp="1"/>
          </p:cNvSpPr>
          <p:nvPr>
            <p:ph sz="quarter" idx="14"/>
          </p:nvPr>
        </p:nvSpPr>
        <p:spPr/>
        <p:txBody>
          <a:bodyPr>
            <a:normAutofit/>
          </a:bodyPr>
          <a:lstStyle/>
          <a:p>
            <a:pPr algn="l">
              <a:lnSpc>
                <a:spcPct val="118000"/>
              </a:lnSpc>
            </a:pPr>
            <a:r>
              <a:rPr lang="pl-PL" b="1" dirty="0">
                <a:solidFill>
                  <a:srgbClr val="C7658A"/>
                </a:solidFill>
              </a:rPr>
              <a:t>Ryzyka związane z działalnością Grupy HubStyle oraz spółki HubStyle S.A.</a:t>
            </a:r>
          </a:p>
          <a:p>
            <a:r>
              <a:rPr lang="pl-PL" b="1" dirty="0">
                <a:solidFill>
                  <a:srgbClr val="C7658A"/>
                </a:solidFill>
              </a:rPr>
              <a:t>a. Ryzyko związane z zarządzaniem przedsiębiorstwem zorganizowanym </a:t>
            </a:r>
            <a:br>
              <a:rPr lang="pl-PL" b="1" dirty="0">
                <a:solidFill>
                  <a:srgbClr val="C7658A"/>
                </a:solidFill>
              </a:rPr>
            </a:br>
            <a:r>
              <a:rPr lang="pl-PL" b="1" dirty="0">
                <a:solidFill>
                  <a:srgbClr val="C7658A"/>
                </a:solidFill>
              </a:rPr>
              <a:t>w formie Grupy Kapitałowej</a:t>
            </a:r>
          </a:p>
          <a:p>
            <a:r>
              <a:rPr lang="pl-PL" dirty="0"/>
              <a:t>Zarządzanie strukturą składającą się z kilku podmiotów niesie za sobą większe wyzwania w zakresie tworzenia oraz realizacji spójnej strategii rozwoju Spółki, a w konsekwencji zwiększone ryzyko planowania właściwej strategii i jej efektywnego wdrożenia. Niemniej jednak spółki z Grupy HubStyle funkcjonują od wielu lat w segmencie e-commerce, co pozwala na istotną koncentrację kompetencji w tym obszarze i wybór skutecznej strategii. Emitent ocenia to ryzyko jako niskie.</a:t>
            </a:r>
          </a:p>
          <a:p>
            <a:r>
              <a:rPr lang="pl-PL" b="1" dirty="0">
                <a:solidFill>
                  <a:srgbClr val="C7658A"/>
                </a:solidFill>
              </a:rPr>
              <a:t>b. Ryzyko związane z wadliwym wypełnieniem obowiązków informacyjnych </a:t>
            </a:r>
            <a:br>
              <a:rPr lang="pl-PL" b="1" dirty="0">
                <a:solidFill>
                  <a:srgbClr val="C7658A"/>
                </a:solidFill>
              </a:rPr>
            </a:br>
            <a:r>
              <a:rPr lang="pl-PL" b="1" dirty="0">
                <a:solidFill>
                  <a:srgbClr val="C7658A"/>
                </a:solidFill>
              </a:rPr>
              <a:t>i sprawozdawczych spółki publicznej</a:t>
            </a:r>
          </a:p>
          <a:p>
            <a:r>
              <a:rPr lang="pl-PL" dirty="0"/>
              <a:t>W przypadku gdy Emitent nie wypełni bądź nienależycie wypełni obowiązki spółki publicznej, naraża się na sankcje przewidziane w Ustawie o ofercie </a:t>
            </a:r>
            <a:br>
              <a:rPr lang="pl-PL" dirty="0"/>
            </a:br>
            <a:r>
              <a:rPr lang="pl-PL" dirty="0"/>
              <a:t>i Ustawie o obrocie, w szczególności na wykluczenie, na czas określony lub bezterminowo, papierów wartościowych z obrotu na rynku regulowanym czy nałożenie kary pieniężnej do wysokości 1 000 000 zł. </a:t>
            </a:r>
          </a:p>
          <a:p>
            <a:r>
              <a:rPr lang="pl-PL" dirty="0"/>
              <a:t>Od 3 lipca 2016 r. w życie weszły regulacje unijne: Rozporządzenie </a:t>
            </a:r>
            <a:br>
              <a:rPr lang="pl-PL" dirty="0"/>
            </a:br>
            <a:r>
              <a:rPr lang="pl-PL" dirty="0"/>
              <a:t>w sprawie nadużyć na rynku (MAR) oraz Dyrektywa w sprawie sankcji karnych za nadużycia na rynku (MAD). Nowe regulacje zmieniły raportowanie oraz wymiar odpowiedzialności. Kary za niewypełnianie obowiązków informacyjnych nakładanych na spółkę czy też indywidualnie na Członków Zarządu i Rad Nadzorczych zostaną istotnie zwiększone. W celu minimalizacji ryzyka Grupa HubStyle prowadzi odpowiednie szkolenia dla osób odpowiedzialnych za wypełnianie obowiązków informacyjnych oraz współpracuje z instytucjami doradczymi, w szczególności przygotowuje się do zmian regulacyjnych związanych z rozpoczęciem obowiązywania rozporządzenia MAR i dyrektywy MAD. Emitent ocenia to ryzyko jako niskie.</a:t>
            </a:r>
          </a:p>
          <a:p>
            <a:r>
              <a:rPr lang="pl-PL" b="1" dirty="0">
                <a:solidFill>
                  <a:srgbClr val="C7658A"/>
                </a:solidFill>
              </a:rPr>
              <a:t>c. Ryzyko nieterminowego spływu należności i utraty płynności finansowej</a:t>
            </a:r>
          </a:p>
          <a:p>
            <a:r>
              <a:rPr lang="pl-PL" dirty="0"/>
              <a:t>Większość klientów Grupy HubStyle reguluje płatności za nabywane usługi na zasadzie przedpłat, co istotnie zmniejsza ryzyko nieterminowego spływu należności. W przypadku sprzedaży odzieży wysyłka realizowana jest po dokonaniu płatności. Jednak, w przypadku niektórych klientów korzystających z usług z obszaru reklam internetowych, nie można wykluczyć ryzyka opóźnienia realizacji płatności, a nawet ich nieuregulowania w ogóle. W przypadku zaistnienia takiej sytuacji należy liczyć się z pogorszeniem sytuacji finansowej Emitenta. Emitent ocenia to ryzyko jako niskie.</a:t>
            </a:r>
          </a:p>
        </p:txBody>
      </p:sp>
      <p:sp>
        <p:nvSpPr>
          <p:cNvPr id="6" name="Symbol zastępczy zawartości 5"/>
          <p:cNvSpPr>
            <a:spLocks noGrp="1"/>
          </p:cNvSpPr>
          <p:nvPr>
            <p:ph sz="quarter" idx="15"/>
          </p:nvPr>
        </p:nvSpPr>
        <p:spPr/>
        <p:txBody>
          <a:bodyPr>
            <a:normAutofit/>
          </a:bodyPr>
          <a:lstStyle/>
          <a:p>
            <a:r>
              <a:rPr lang="pl-PL" b="1" dirty="0">
                <a:solidFill>
                  <a:srgbClr val="C7658A"/>
                </a:solidFill>
              </a:rPr>
              <a:t>d. Ryzyko związane z realizacją przejęć</a:t>
            </a:r>
          </a:p>
          <a:p>
            <a:r>
              <a:rPr lang="pl-PL" dirty="0"/>
              <a:t>Istnieje ryzyko złej oceny sytuacji finansowej podmiotów, będących przedmiotem inwestycji. W przypadku zrealizowania się takiego ryzyka zakup spółki o złej kondycji finansowej może mieć negatywny wpływ na skonsolidowane wyniki Emitenta. Zarząd Spółki zobowiązuje się dołożyć wszelkich starań, by ograniczyć możliwość zrealizowania się takiego ryzyka poprzez zatrudnienie wykwalifikowanych doradców prawnych i finansowych. Emitent ocenia to ryzyko jako średnie.</a:t>
            </a:r>
          </a:p>
          <a:p>
            <a:r>
              <a:rPr lang="pl-PL" b="1" dirty="0">
                <a:solidFill>
                  <a:srgbClr val="C7658A"/>
                </a:solidFill>
              </a:rPr>
              <a:t>e. Ryzyko związane ze zlecaniem produkcji wyrobów do zewnętrznych podmiotów</a:t>
            </a:r>
          </a:p>
          <a:p>
            <a:r>
              <a:rPr lang="pl-PL" dirty="0"/>
              <a:t>Odzież sprzedawana pod markami Grupy szyta jest z wysokiej jakości materiałów w oparciu o ramowe umowy z krajowymi szwalniami. Istnieje ryzyko związane ze współpracą z zewnętrznymi partnerami - to m.in. ryzyko nierzetelności czy nieterminowej realizacji zleceń. Ryzyka w tym obszarze są minimalizowane dzięki starannemu doborowi partnerów biznesowych oraz dywersyfikacji w zakresie dostaw materiałów oraz produkcji - spółki z Grupy posiadają umowy z różnymi partnerami. Emitent ocenia to ryzyko jako niskie.</a:t>
            </a:r>
          </a:p>
          <a:p>
            <a:r>
              <a:rPr lang="pl-PL" b="1" dirty="0">
                <a:solidFill>
                  <a:srgbClr val="C7658A"/>
                </a:solidFill>
              </a:rPr>
              <a:t>f. Ryzyko odpowiedniego dopasowania tworzonych kolekcji i planów sprzedażowych do panujących trendów w modzie</a:t>
            </a:r>
          </a:p>
          <a:p>
            <a:r>
              <a:rPr lang="pl-PL" dirty="0"/>
              <a:t>Istnieje ryzyko, że kolekcje projektowane dla poszczególnych marek HubStyle nie zostaną odpowiednio dopasowane do panujących trendów, a plany sprzedażowe nie będą odpowiadać rzeczywistemu zainteresowaniu produktami spółek z Grupy. Aby minimalizować to ryzyko władze Grupy oraz osoby bezpośrednio odpowiedzialne za poszczególne kolekcje na bieżąco obserwują rynkowe trendy starając się efektywnie odpowiadać na potrzeby klientów. Kolekcje produkowane są w krótkich seriach, a ich sprzedaży towarzyszą szerokie działania promocyjne.</a:t>
            </a:r>
          </a:p>
          <a:p>
            <a:endParaRPr lang="pl-PL" dirty="0">
              <a:solidFill>
                <a:srgbClr val="C7658A"/>
              </a:solidFill>
            </a:endParaRPr>
          </a:p>
          <a:p>
            <a:endParaRPr lang="pl-PL" dirty="0"/>
          </a:p>
          <a:p>
            <a:endParaRPr lang="pl-PL" dirty="0"/>
          </a:p>
          <a:p>
            <a:endParaRPr lang="pl-PL" dirty="0"/>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4267" y="187072"/>
            <a:ext cx="717324" cy="288128"/>
          </a:xfrm>
          <a:prstGeom prst="rect">
            <a:avLst/>
          </a:prstGeom>
        </p:spPr>
      </p:pic>
    </p:spTree>
    <p:extLst>
      <p:ext uri="{BB962C8B-B14F-4D97-AF65-F5344CB8AC3E}">
        <p14:creationId xmlns:p14="http://schemas.microsoft.com/office/powerpoint/2010/main" val="1020558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Ryzyka związane z działalnością Grupy</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17</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Opis organizacji i działalności Grupy</a:t>
            </a:r>
          </a:p>
        </p:txBody>
      </p:sp>
      <p:sp>
        <p:nvSpPr>
          <p:cNvPr id="5" name="Symbol zastępczy zawartości 4"/>
          <p:cNvSpPr>
            <a:spLocks noGrp="1"/>
          </p:cNvSpPr>
          <p:nvPr>
            <p:ph sz="quarter" idx="14"/>
          </p:nvPr>
        </p:nvSpPr>
        <p:spPr>
          <a:xfrm>
            <a:off x="792000" y="863601"/>
            <a:ext cx="4896000" cy="8076240"/>
          </a:xfrm>
        </p:spPr>
        <p:txBody>
          <a:bodyPr>
            <a:normAutofit lnSpcReduction="10000"/>
          </a:bodyPr>
          <a:lstStyle/>
          <a:p>
            <a:r>
              <a:rPr lang="pl-PL" b="1" dirty="0">
                <a:solidFill>
                  <a:srgbClr val="C7658A"/>
                </a:solidFill>
              </a:rPr>
              <a:t>Ryzyka związane z otoczeniem, w jakim działa Emitent</a:t>
            </a:r>
          </a:p>
          <a:p>
            <a:r>
              <a:rPr lang="pl-PL" b="1" dirty="0">
                <a:solidFill>
                  <a:srgbClr val="C7658A"/>
                </a:solidFill>
              </a:rPr>
              <a:t>a. Ryzyko związane z sytuacją makroekonomiczną Polski i krajów UE</a:t>
            </a:r>
          </a:p>
          <a:p>
            <a:r>
              <a:rPr lang="pl-PL" dirty="0"/>
              <a:t>Według prognoz Instytutu Badań nad Gospodarką Rynkową w 2018 r. tempo wzrostu popytu krajowego wyniesie ok  4%. Polska gospodarka jest jedną z najszybciej rozwijających się w Unii Europejskiej. Natomiast ewentualny spadek skłonności do konsumpcji w Polsce, może mieć negatywne przełożenie na przychody z działalności operacyjnej Grupy. Główne źródło dochodów Spółek zależnych jest bezpośrednio powiązane z poziomem wydatków konsumpcyjnych osób fizycznych, drugie pod względem wartości źródło dochodów jest zależne od wydatków przedsiębiorstw na promocję. Emitent ocenia to ryzyko jako średnie.</a:t>
            </a:r>
          </a:p>
          <a:p>
            <a:r>
              <a:rPr lang="pl-PL" b="1" dirty="0">
                <a:solidFill>
                  <a:srgbClr val="C7658A"/>
                </a:solidFill>
              </a:rPr>
              <a:t>b. Ryzyko związane ze zmiennością regulacji prawnych oraz systemu podatkowego w Polsce</a:t>
            </a:r>
          </a:p>
          <a:p>
            <a:r>
              <a:rPr lang="pl-PL" dirty="0"/>
              <a:t>Polskie prawo, w tym prawo podatkowe, cechuje się dużą zmiennością. Przepisy dotyczące podatku od towarów i usług, podatku dochodowego od osób prawnych, fizycznych czy składek na ubezpieczenia społeczne podlegają częstym zmianom, wskutek czego niejednokrotnie brak jest odniesienia do utrwalonych regulacji bądź precedensów prawnych. Obowiązujące przepisy zawierają również niejasności, które powodują różnice w opiniach co do interpretacji prawnej przepisów podatkowych zarówno między organami państwowymi, jak i między organami państwowymi i przedsiębiorstwami. Rozliczenia podatkowe oraz inne (na przykład celne czy dewizowe) mogą być przedmiotem kontroli organów, które uprawnione są do nakładania wysokich kar, a ustalone w wyniku kontroli dodatkowe kwoty zobowiązań muszą zostać wpłacone wraz z wysokimi odsetkami. Zjawiska te powodują, że ryzyko podatkowe w Polsce jest wyższe niż istniejące zwykle w krajach o rozwiniętym systemie podatkowym. Rozliczenia podatkowe mogą zostać poddane kontroli przez okres pięciu lat. W efekcie kwoty wykazane w sprawozdaniu finansowym mogą ulec zmianie w późniejszym terminie po ostatecznym ustaleniu ich wysokości przez organy skarbowe. W celu minimalizacji ryzyka związanego ze zmiennością regulacji prawnych oraz systemu podatkowego Emitent na bieżąco współpracuje z wysokiej klasy ekspertami. Emitent ocenia to ryzyko jako niskie.</a:t>
            </a:r>
          </a:p>
          <a:p>
            <a:r>
              <a:rPr lang="pl-PL" b="1" dirty="0">
                <a:solidFill>
                  <a:srgbClr val="C7658A"/>
                </a:solidFill>
              </a:rPr>
              <a:t>c. Ryzyko związane z kierunkami rozwoju rynku e-commerce oraz rynku reklamy internetowej</a:t>
            </a:r>
          </a:p>
          <a:p>
            <a:r>
              <a:rPr lang="pl-PL" dirty="0"/>
              <a:t>Rynek internetowy, w szczególności rynek e-commerce, jest młody, wobec czego cechuje się wysoką dynamiką zmian. Potrzeby czy przyzwyczajenia klientów mogą się nieoczekiwanie zmieniać. Istnieje ryzyko, iż powstaną nowe metody dokonywania zakupów czy sposoby poszukiwania najkorzystniejszej oferty sprzedaży towaru czy usługi.</a:t>
            </a:r>
          </a:p>
        </p:txBody>
      </p:sp>
      <p:sp>
        <p:nvSpPr>
          <p:cNvPr id="6" name="Symbol zastępczy zawartości 5"/>
          <p:cNvSpPr>
            <a:spLocks noGrp="1"/>
          </p:cNvSpPr>
          <p:nvPr>
            <p:ph sz="quarter" idx="15"/>
          </p:nvPr>
        </p:nvSpPr>
        <p:spPr/>
        <p:txBody>
          <a:bodyPr>
            <a:normAutofit/>
          </a:bodyPr>
          <a:lstStyle/>
          <a:p>
            <a:r>
              <a:rPr lang="pl-PL" dirty="0"/>
              <a:t>Podmioty funkcjonujące na rynku handlu elektronicznego muszą być gotowe do ciągłego dostosowywania swojej oferty do zmieniającego się otoczenia rynkowego w celu jak najlepszego zaspokojenia, zarówno potrzeb konsumentów, jak i użytkowników oferowanych systemów. Zmiana kierunku rozwoju sprzedaży odzieży na rynku e-commerce bądź rynku reklamy internetowej może spowodować konieczność dostosowania strategii i produktów spółek zależnych do nowych warunków, a tym samym wpłynąć na wyniki Grupy HubStyle. Emitent ocenia to ryzyko jako średnie.</a:t>
            </a:r>
          </a:p>
          <a:p>
            <a:r>
              <a:rPr lang="pl-PL" b="1" dirty="0">
                <a:solidFill>
                  <a:srgbClr val="C7658A"/>
                </a:solidFill>
              </a:rPr>
              <a:t>d. Ryzyko związane ze spowolnieniem dynamiki rozwoju rynku internetowego i e-commerce</a:t>
            </a:r>
          </a:p>
          <a:p>
            <a:r>
              <a:rPr lang="pl-PL" dirty="0"/>
              <a:t>Rynek sprzedaży za pośrednictwem internetu w Polsce znajduje się w fazie dynamicznego wzrostu. Rośnie również liczba użytkowników Internetu dokonujących zakupów online w sieci. Pomimo optymistycznych przesłanek dotyczących rozwoju rynku e-commerce nie można wykluczyć spadku dynamiki tych rynków, co mogłoby negatywnie wpłynąć na rozwój tych rynków. Emitent ocenia to ryzyko jako niskie.</a:t>
            </a:r>
          </a:p>
          <a:p>
            <a:pPr lvl="0"/>
            <a:r>
              <a:rPr lang="pl-PL" b="1" dirty="0">
                <a:solidFill>
                  <a:srgbClr val="C7658A"/>
                </a:solidFill>
              </a:rPr>
              <a:t>e. Ryzyko związane z istotną zmianą mechanizmów pozycjonowania </a:t>
            </a:r>
            <a:br>
              <a:rPr lang="pl-PL" b="1" dirty="0">
                <a:solidFill>
                  <a:srgbClr val="C7658A"/>
                </a:solidFill>
              </a:rPr>
            </a:br>
            <a:r>
              <a:rPr lang="pl-PL" b="1" dirty="0">
                <a:solidFill>
                  <a:srgbClr val="C7658A"/>
                </a:solidFill>
              </a:rPr>
              <a:t>i prezentacji witryn w wyszukiwarkach internetowych</a:t>
            </a:r>
          </a:p>
          <a:p>
            <a:r>
              <a:rPr lang="pl-PL" dirty="0"/>
              <a:t>Zadaniem wyszukiwarek internetowych jest pomoc konsumentom - użytkownikom Internetu w odnalezieniu przez nich poszukiwanych informacji, znajdujących się na stronach internetowych podmiotów plasujących swoje strony w wyszukiwarce. Aby zaprezentować internaucie najpełniejsze z możliwych wyniki wyszukiwania, funkcjonujące wyszukiwarki na bieżąco opracowują nowe mechanizmy i algorytmy selekcji, sortowania </a:t>
            </a:r>
            <a:br>
              <a:rPr lang="pl-PL" dirty="0"/>
            </a:br>
            <a:r>
              <a:rPr lang="pl-PL" dirty="0"/>
              <a:t>i prezentacji danych. Każda zmiana algorytmów powoduje zmianę hierarchii prezentowanych stron www, co ma duży wpływ na liczbę użytkowników odwiedzających poszczególne strony.</a:t>
            </a:r>
          </a:p>
          <a:p>
            <a:pPr lvl="0"/>
            <a:r>
              <a:rPr lang="pl-PL" dirty="0"/>
              <a:t>Pomimo tego w poprzednich latach kolejne modyfikacje w algorytmach wyszukiwarki Google powodowały systematyczne, stopniowe obniżanie ruchu pochodzącego z SEO. Nie można wykluczyć sytuacji, iż algorytmy serwisów wyszukiwawczych zmienią się w sposób, który spowoduje dalsze zmniejszenie się liczby użytkowników witryn, co może spowodować obniżenie rentowności, bowiem będzie wymagało większych nakładów na promocję. Emitent ocenia to ryzyko jako średnie. </a:t>
            </a:r>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5797" y="175283"/>
            <a:ext cx="717324" cy="288128"/>
          </a:xfrm>
          <a:prstGeom prst="rect">
            <a:avLst/>
          </a:prstGeom>
        </p:spPr>
      </p:pic>
    </p:spTree>
    <p:extLst>
      <p:ext uri="{BB962C8B-B14F-4D97-AF65-F5344CB8AC3E}">
        <p14:creationId xmlns:p14="http://schemas.microsoft.com/office/powerpoint/2010/main" val="685897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Ryzyka związane z działalnością Grupy</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18</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Opis organizacji i działalności Grupy</a:t>
            </a:r>
          </a:p>
        </p:txBody>
      </p:sp>
      <p:sp>
        <p:nvSpPr>
          <p:cNvPr id="5" name="Symbol zastępczy zawartości 4"/>
          <p:cNvSpPr>
            <a:spLocks noGrp="1"/>
          </p:cNvSpPr>
          <p:nvPr>
            <p:ph sz="quarter" idx="14"/>
          </p:nvPr>
        </p:nvSpPr>
        <p:spPr/>
        <p:txBody>
          <a:bodyPr/>
          <a:lstStyle/>
          <a:p>
            <a:r>
              <a:rPr lang="pl-PL" b="1" dirty="0">
                <a:solidFill>
                  <a:srgbClr val="C7658A"/>
                </a:solidFill>
              </a:rPr>
              <a:t>f. Ryzyko związane z technologią informatyczną</a:t>
            </a:r>
          </a:p>
          <a:p>
            <a:r>
              <a:rPr lang="pl-PL" dirty="0"/>
              <a:t>Spółki z Grupy HubStyle działają w oparciu o model biznesowy polegający na sprzedaży klientom produktów oraz usług za pomocą sieci Internet. Kluczowe dla ich funkcjonowania jest sprawne działanie serwerów. Awaria infrastruktury serwerowej może spowodować obniżenie jakości świadczonej usługi, czasowe zaprzestanie świadczenia usług czy sprzedaży produktów, uszkodzenie bądź utratę danych. W obydwu przypadkach Emitent zostanie narażony na straty finansowe. W celu minimalizacji ryzyka spółki z Grupy korzystają z najwyższej klasy sprzętu informatycznego </a:t>
            </a:r>
            <a:br>
              <a:rPr lang="pl-PL" dirty="0"/>
            </a:br>
            <a:r>
              <a:rPr lang="pl-PL" dirty="0"/>
              <a:t>i infrastruktury serwerowej. Obsługa techniczna serwerów jest realizowana przez profesjonalny podmiot wyspecjalizowany w tego typu usługach. Dodatkowo w celu dalszej minimalizacji ryzyka niedostępności infrastruktury serwerowej Należy również wziąć pod uwagę, iż spółki z Grupy HubStyle są narażone na ryzyko włamania do systemów informatycznych. Może się ono wiązać z uszkodzeniem, utratą bądź kradzieżą danych przetwarzanych przez spółki. Wypadek taki mógłby niekorzystnie wpłynąć na reputację. W związku z tym w celu zmniejszenia ryzyka w Grupie zatrudnieni są wykwalifikowani specjaliści zajmujący się zapewnieniem bezpieczeństwa i administracją serwerów. Emitent ocenia to ryzyko jako niskie.</a:t>
            </a:r>
          </a:p>
          <a:p>
            <a:r>
              <a:rPr lang="pl-PL" dirty="0"/>
              <a:t>HubStyle S.A. jako spółka holdingowa, zarządzająca Grupą jest narażona na analogiczne ryzyka działalności.</a:t>
            </a:r>
          </a:p>
        </p:txBody>
      </p:sp>
      <p:sp>
        <p:nvSpPr>
          <p:cNvPr id="6" name="Symbol zastępczy zawartości 5"/>
          <p:cNvSpPr>
            <a:spLocks noGrp="1"/>
          </p:cNvSpPr>
          <p:nvPr>
            <p:ph sz="quarter" idx="15"/>
          </p:nvPr>
        </p:nvSpPr>
        <p:spPr/>
        <p:txBody>
          <a:bodyPr/>
          <a:lstStyle/>
          <a:p>
            <a:pPr lvl="0"/>
            <a:endParaRPr lang="pl-PL" dirty="0"/>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4267" y="187072"/>
            <a:ext cx="717324" cy="288128"/>
          </a:xfrm>
          <a:prstGeom prst="rect">
            <a:avLst/>
          </a:prstGeom>
        </p:spPr>
      </p:pic>
    </p:spTree>
    <p:extLst>
      <p:ext uri="{BB962C8B-B14F-4D97-AF65-F5344CB8AC3E}">
        <p14:creationId xmlns:p14="http://schemas.microsoft.com/office/powerpoint/2010/main" val="1500106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Informacje o zawartych umowach</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19</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Opis organizacji i działalności Grupy</a:t>
            </a:r>
          </a:p>
        </p:txBody>
      </p:sp>
      <p:sp>
        <p:nvSpPr>
          <p:cNvPr id="5" name="Symbol zastępczy zawartości 4"/>
          <p:cNvSpPr>
            <a:spLocks noGrp="1"/>
          </p:cNvSpPr>
          <p:nvPr>
            <p:ph sz="quarter" idx="14"/>
          </p:nvPr>
        </p:nvSpPr>
        <p:spPr>
          <a:xfrm>
            <a:off x="802657" y="702175"/>
            <a:ext cx="4896000" cy="8670905"/>
          </a:xfrm>
        </p:spPr>
        <p:txBody>
          <a:bodyPr>
            <a:normAutofit/>
          </a:bodyPr>
          <a:lstStyle/>
          <a:p>
            <a:r>
              <a:rPr lang="pl-PL" b="1" dirty="0">
                <a:solidFill>
                  <a:srgbClr val="C7658A"/>
                </a:solidFill>
              </a:rPr>
              <a:t>Umowy znaczące zawarte przez spółki z Grupy Kapitałowej</a:t>
            </a:r>
          </a:p>
          <a:p>
            <a:r>
              <a:rPr lang="pl-PL" dirty="0"/>
              <a:t>Spółki z Grupy </a:t>
            </a:r>
            <a:r>
              <a:rPr lang="pl-PL" dirty="0" err="1"/>
              <a:t>Hubstyle</a:t>
            </a:r>
            <a:r>
              <a:rPr lang="pl-PL" dirty="0"/>
              <a:t>  do dnia publikacji niniejszego raportu  zawarły umowy handlowe o istotnych wartościach. </a:t>
            </a:r>
          </a:p>
          <a:p>
            <a:r>
              <a:rPr lang="pl-PL" dirty="0"/>
              <a:t>Spółka New </a:t>
            </a:r>
            <a:r>
              <a:rPr lang="pl-PL" dirty="0" err="1"/>
              <a:t>Fashion</a:t>
            </a:r>
            <a:r>
              <a:rPr lang="pl-PL" dirty="0"/>
              <a:t> Brand </a:t>
            </a:r>
            <a:r>
              <a:rPr lang="pl-PL" dirty="0" err="1"/>
              <a:t>Sp.z</a:t>
            </a:r>
            <a:r>
              <a:rPr lang="pl-PL" dirty="0"/>
              <a:t> o.o. w styczniu 2020 roku ustaliła warunki umowy sprzedaży dla Jeronimo </a:t>
            </a:r>
            <a:r>
              <a:rPr lang="pl-PL" dirty="0" err="1"/>
              <a:t>Martins</a:t>
            </a:r>
            <a:r>
              <a:rPr lang="pl-PL" dirty="0"/>
              <a:t> Polska S.A. odzieży sportowej dla kobiet marki </a:t>
            </a:r>
            <a:r>
              <a:rPr lang="pl-PL" dirty="0" err="1"/>
              <a:t>Cardiobunny</a:t>
            </a:r>
            <a:r>
              <a:rPr lang="pl-PL" dirty="0"/>
              <a:t>. Łączna wartość umowy wynosi 1 700 tys. zł. netto. Umowa została zrealizowana w styczniu 2020 roku. </a:t>
            </a:r>
          </a:p>
          <a:p>
            <a:r>
              <a:rPr lang="pl-PL" dirty="0"/>
              <a:t>Spółka </a:t>
            </a:r>
            <a:r>
              <a:rPr lang="pl-PL" dirty="0" err="1"/>
              <a:t>Sugarfree</a:t>
            </a:r>
            <a:r>
              <a:rPr lang="pl-PL" dirty="0"/>
              <a:t> w miesiącach kwietniu i czerwcu 2020 roku zawarła znaczące umowy z klientami korporacyjnymi obejmującymi sprzedaż środków ochrony osobistej o łącznej wartości 2 909 tys. zł netto, co wynikało z faktu, że Emitent na czas trwania pandemii </a:t>
            </a:r>
            <a:r>
              <a:rPr lang="pl-PL" dirty="0" err="1"/>
              <a:t>koronawirusa</a:t>
            </a:r>
            <a:r>
              <a:rPr lang="pl-PL" dirty="0"/>
              <a:t> COVID-19 rozszerzył portfolio swoich produktów o  importowane oraz krajowe produkty ochrony osobistej dla klientów hurtowych, wykorzystując swoje  relacje handlowe, kompetencje importera, kanały dystrybucji oraz doświadczenia z szybką logistyką dostaw. Umożliwiło to zniwelowanie niekorzystnego wpływu pandemii na podstawową działalność w zakresie sprzedaży odzieży. </a:t>
            </a:r>
          </a:p>
          <a:p>
            <a:r>
              <a:rPr lang="pl-PL" b="1" dirty="0">
                <a:solidFill>
                  <a:srgbClr val="C7658A"/>
                </a:solidFill>
              </a:rPr>
              <a:t>Informacja o istotnych transakcjach z podmiotami powiązanymi</a:t>
            </a:r>
          </a:p>
          <a:p>
            <a:r>
              <a:rPr lang="pl-PL" dirty="0"/>
              <a:t>W okresie sprawozdawczym nie zawarto żadnych istotnych transakcji innych niż na warunkach rynkowych.</a:t>
            </a:r>
          </a:p>
          <a:p>
            <a:r>
              <a:rPr lang="pl-PL" b="1" dirty="0">
                <a:solidFill>
                  <a:srgbClr val="C7658A"/>
                </a:solidFill>
              </a:rPr>
              <a:t>Informacja o transakcjach zawartych z podmiotami powiązanymi na warunkach innych niż rynkowe</a:t>
            </a:r>
          </a:p>
          <a:p>
            <a:r>
              <a:rPr lang="pl-PL" dirty="0"/>
              <a:t>Nie zawarto tego rodzaju transakcji.</a:t>
            </a:r>
          </a:p>
          <a:p>
            <a:r>
              <a:rPr lang="pl-PL" b="1" dirty="0">
                <a:solidFill>
                  <a:srgbClr val="C7658A"/>
                </a:solidFill>
              </a:rPr>
              <a:t>Zaciągnięte i wypowiedziane umowy kredytów i pożyczek</a:t>
            </a:r>
          </a:p>
          <a:p>
            <a:r>
              <a:rPr lang="pl-PL" dirty="0"/>
              <a:t>Grupa posiada zaciągnięte pożyczki od podmiotów powiązanych i niepowiązanych, co zostało szczegółowo opisane w rozdziale  „ Najważniejsze wydarzenia w roku 2019”</a:t>
            </a:r>
          </a:p>
          <a:p>
            <a:r>
              <a:rPr lang="pl-PL" b="1" dirty="0">
                <a:solidFill>
                  <a:srgbClr val="C7658A"/>
                </a:solidFill>
              </a:rPr>
              <a:t>Udzielone i otrzymane poręczenia i gwarancje</a:t>
            </a:r>
          </a:p>
          <a:p>
            <a:r>
              <a:rPr lang="pl-PL" dirty="0"/>
              <a:t>Spółki  z Grupy nie udzielały poręczeń.</a:t>
            </a:r>
          </a:p>
          <a:p>
            <a:r>
              <a:rPr lang="pl-PL" b="1" dirty="0">
                <a:solidFill>
                  <a:srgbClr val="C7658A"/>
                </a:solidFill>
              </a:rPr>
              <a:t>Umowy objęcia obligacji</a:t>
            </a:r>
          </a:p>
          <a:p>
            <a:r>
              <a:rPr lang="pl-PL" dirty="0"/>
              <a:t>W 2019 r. Spółki z Grupy nie posiadały umów objęcia obligacji.</a:t>
            </a:r>
            <a:endParaRPr lang="pl-PL" b="1" dirty="0">
              <a:solidFill>
                <a:srgbClr val="C0507B"/>
              </a:solidFill>
            </a:endParaRPr>
          </a:p>
          <a:p>
            <a:r>
              <a:rPr lang="pl-PL" b="1" dirty="0">
                <a:solidFill>
                  <a:srgbClr val="C7658A"/>
                </a:solidFill>
              </a:rPr>
              <a:t>Emisja obligacji</a:t>
            </a:r>
          </a:p>
          <a:p>
            <a:r>
              <a:rPr lang="pl-PL" dirty="0">
                <a:solidFill>
                  <a:schemeClr val="tx1">
                    <a:lumMod val="75000"/>
                    <a:lumOff val="25000"/>
                  </a:schemeClr>
                </a:solidFill>
              </a:rPr>
              <a:t>W 2019 roku </a:t>
            </a:r>
            <a:r>
              <a:rPr lang="pl-PL" dirty="0"/>
              <a:t>Spółka zależna od Emitenta </a:t>
            </a:r>
            <a:r>
              <a:rPr lang="pl-PL" dirty="0" err="1"/>
              <a:t>Sugarfree</a:t>
            </a:r>
            <a:r>
              <a:rPr lang="pl-PL" dirty="0"/>
              <a:t>  </a:t>
            </a:r>
            <a:r>
              <a:rPr lang="pl-PL" dirty="0" err="1"/>
              <a:t>sp</a:t>
            </a:r>
            <a:r>
              <a:rPr lang="pl-PL" dirty="0"/>
              <a:t> z o.o. dokonała  emisji obligacji. </a:t>
            </a:r>
          </a:p>
          <a:p>
            <a:r>
              <a:rPr lang="pl-PL" dirty="0"/>
              <a:t>Szczegóły dotyczące niniejszej transakcji zostały opisane w rozdziale </a:t>
            </a:r>
          </a:p>
          <a:p>
            <a:r>
              <a:rPr lang="pl-PL" dirty="0"/>
              <a:t>„ Najważniejsze wydarzenia w roku  2019”</a:t>
            </a:r>
          </a:p>
          <a:p>
            <a:endParaRPr lang="pl-PL" dirty="0">
              <a:solidFill>
                <a:schemeClr val="tx1">
                  <a:lumMod val="75000"/>
                  <a:lumOff val="25000"/>
                </a:schemeClr>
              </a:solidFill>
            </a:endParaRPr>
          </a:p>
        </p:txBody>
      </p:sp>
      <p:sp>
        <p:nvSpPr>
          <p:cNvPr id="6" name="Symbol zastępczy zawartości 5"/>
          <p:cNvSpPr>
            <a:spLocks noGrp="1"/>
          </p:cNvSpPr>
          <p:nvPr>
            <p:ph sz="quarter" idx="15"/>
          </p:nvPr>
        </p:nvSpPr>
        <p:spPr>
          <a:xfrm>
            <a:off x="6944264" y="622821"/>
            <a:ext cx="4896000" cy="8075840"/>
          </a:xfrm>
        </p:spPr>
        <p:txBody>
          <a:bodyPr>
            <a:normAutofit/>
          </a:bodyPr>
          <a:lstStyle/>
          <a:p>
            <a:r>
              <a:rPr lang="pl-PL" b="1" dirty="0">
                <a:solidFill>
                  <a:srgbClr val="C7658A"/>
                </a:solidFill>
              </a:rPr>
              <a:t>Umowy o współpracy lub kooperacji</a:t>
            </a:r>
          </a:p>
          <a:p>
            <a:r>
              <a:rPr lang="pl-PL" dirty="0"/>
              <a:t>Spółki z Grupy HubStyle nie zawarły umów współpracy lub kooperacji, które miałyby kluczowy lub istotny wpływ na prowadzoną działalność. Spółki posiadają zawarte umowy z licznymi partnerami, z którymi współpracują </a:t>
            </a:r>
            <a:br>
              <a:rPr lang="pl-PL" dirty="0"/>
            </a:br>
            <a:r>
              <a:rPr lang="pl-PL" dirty="0"/>
              <a:t>w celu realizacji przyjętej strategii. Wszystkie zawarte umowy mają charakter rynkowy.  </a:t>
            </a:r>
            <a:endParaRPr lang="pl-PL" dirty="0">
              <a:solidFill>
                <a:srgbClr val="FF0000"/>
              </a:solidFill>
            </a:endParaRPr>
          </a:p>
          <a:p>
            <a:r>
              <a:rPr lang="pl-PL" b="1" dirty="0">
                <a:solidFill>
                  <a:srgbClr val="C7658A"/>
                </a:solidFill>
              </a:rPr>
              <a:t>Umowy ubezpieczenia</a:t>
            </a:r>
          </a:p>
          <a:p>
            <a:r>
              <a:rPr lang="pl-PL" dirty="0"/>
              <a:t>Spółki z Grupy posiadają umowy ubezpieczenia majątku ruchomego oraz umowy ubezpieczenia wynajmowanych lokali na wypadek pożaru i innych zdarzeń losowych. Umowy zostały zawarte na warunkach rynkowych, a ich wartość jest nieistotna w skali działalności prowadzonej przez Emitenta.</a:t>
            </a:r>
          </a:p>
          <a:p>
            <a:r>
              <a:rPr lang="pl-PL" b="1" dirty="0">
                <a:solidFill>
                  <a:srgbClr val="C7658A"/>
                </a:solidFill>
              </a:rPr>
              <a:t>Opis prowadzonych postępowań sądowych i administracyjnych</a:t>
            </a:r>
          </a:p>
          <a:p>
            <a:r>
              <a:rPr lang="pl-PL" dirty="0"/>
              <a:t>Spółka </a:t>
            </a:r>
            <a:r>
              <a:rPr lang="pl-PL" dirty="0" err="1"/>
              <a:t>Sugarfree</a:t>
            </a:r>
            <a:r>
              <a:rPr lang="pl-PL" dirty="0"/>
              <a:t>  </a:t>
            </a:r>
            <a:r>
              <a:rPr lang="pl-PL" dirty="0" err="1"/>
              <a:t>sp</a:t>
            </a:r>
            <a:r>
              <a:rPr lang="pl-PL" dirty="0"/>
              <a:t> z o.o. jest stroną w postepowaniu sądowym w Sądzie Okręgowym w Opolu, Wydział VI Gospodarczy o zapłatę kwoty 114 tys. dla spółki I-Systems Sp. z o.o. S.K. </a:t>
            </a:r>
          </a:p>
          <a:p>
            <a:r>
              <a:rPr lang="pl-PL" b="1" dirty="0">
                <a:solidFill>
                  <a:srgbClr val="C7658A"/>
                </a:solidFill>
              </a:rPr>
              <a:t>Udzielone pożyczki</a:t>
            </a:r>
          </a:p>
          <a:p>
            <a:r>
              <a:rPr lang="pl-PL" dirty="0"/>
              <a:t>W okresie sprawozdawczym Emitent ani jego jednostki zależne nie udzielały poręczeń kredytu, pożyczki lub gwarancji, których łączna wartość stanowiłaby równowartość co najmniej 10% kapitałów własnych Emitenta. Należności z tytułu udzielonych  pożyczek na ostatni dzień bilansowy przez Jednostkę dominującą zaprezentowano poniżej w tabeli. </a:t>
            </a:r>
          </a:p>
        </p:txBody>
      </p:sp>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0264" y="180120"/>
            <a:ext cx="717324" cy="288128"/>
          </a:xfrm>
          <a:prstGeom prst="rect">
            <a:avLst/>
          </a:prstGeom>
        </p:spPr>
      </p:pic>
      <p:graphicFrame>
        <p:nvGraphicFramePr>
          <p:cNvPr id="8" name="Tabela 7"/>
          <p:cNvGraphicFramePr>
            <a:graphicFrameLocks noGrp="1"/>
          </p:cNvGraphicFramePr>
          <p:nvPr>
            <p:extLst>
              <p:ext uri="{D42A27DB-BD31-4B8C-83A1-F6EECF244321}">
                <p14:modId xmlns:p14="http://schemas.microsoft.com/office/powerpoint/2010/main" val="1464811797"/>
              </p:ext>
            </p:extLst>
          </p:nvPr>
        </p:nvGraphicFramePr>
        <p:xfrm>
          <a:off x="6952658" y="5576698"/>
          <a:ext cx="4887606" cy="3467603"/>
        </p:xfrm>
        <a:graphic>
          <a:graphicData uri="http://schemas.openxmlformats.org/drawingml/2006/table">
            <a:tbl>
              <a:tblPr/>
              <a:tblGrid>
                <a:gridCol w="1113817">
                  <a:extLst>
                    <a:ext uri="{9D8B030D-6E8A-4147-A177-3AD203B41FA5}">
                      <a16:colId xmlns="" xmlns:a16="http://schemas.microsoft.com/office/drawing/2014/main" val="20000"/>
                    </a:ext>
                  </a:extLst>
                </a:gridCol>
                <a:gridCol w="674330">
                  <a:extLst>
                    <a:ext uri="{9D8B030D-6E8A-4147-A177-3AD203B41FA5}">
                      <a16:colId xmlns="" xmlns:a16="http://schemas.microsoft.com/office/drawing/2014/main" val="20001"/>
                    </a:ext>
                  </a:extLst>
                </a:gridCol>
                <a:gridCol w="483453">
                  <a:extLst>
                    <a:ext uri="{9D8B030D-6E8A-4147-A177-3AD203B41FA5}">
                      <a16:colId xmlns="" xmlns:a16="http://schemas.microsoft.com/office/drawing/2014/main" val="20002"/>
                    </a:ext>
                  </a:extLst>
                </a:gridCol>
                <a:gridCol w="703464">
                  <a:extLst>
                    <a:ext uri="{9D8B030D-6E8A-4147-A177-3AD203B41FA5}">
                      <a16:colId xmlns="" xmlns:a16="http://schemas.microsoft.com/office/drawing/2014/main" val="20003"/>
                    </a:ext>
                  </a:extLst>
                </a:gridCol>
                <a:gridCol w="637514">
                  <a:extLst>
                    <a:ext uri="{9D8B030D-6E8A-4147-A177-3AD203B41FA5}">
                      <a16:colId xmlns="" xmlns:a16="http://schemas.microsoft.com/office/drawing/2014/main" val="20004"/>
                    </a:ext>
                  </a:extLst>
                </a:gridCol>
                <a:gridCol w="637514">
                  <a:extLst>
                    <a:ext uri="{9D8B030D-6E8A-4147-A177-3AD203B41FA5}">
                      <a16:colId xmlns="" xmlns:a16="http://schemas.microsoft.com/office/drawing/2014/main" val="20005"/>
                    </a:ext>
                  </a:extLst>
                </a:gridCol>
                <a:gridCol w="637514">
                  <a:extLst>
                    <a:ext uri="{9D8B030D-6E8A-4147-A177-3AD203B41FA5}">
                      <a16:colId xmlns="" xmlns:a16="http://schemas.microsoft.com/office/drawing/2014/main" val="20006"/>
                    </a:ext>
                  </a:extLst>
                </a:gridCol>
              </a:tblGrid>
              <a:tr h="475633">
                <a:tc>
                  <a:txBody>
                    <a:bodyPr/>
                    <a:lstStyle/>
                    <a:p>
                      <a:pPr algn="l" fontAlgn="ctr"/>
                      <a:r>
                        <a:rPr lang="pl-PL" sz="900" b="1" i="0" u="none" strike="noStrike" dirty="0">
                          <a:solidFill>
                            <a:srgbClr val="404040"/>
                          </a:solidFill>
                          <a:effectLst/>
                          <a:latin typeface="Calibri Light"/>
                        </a:rPr>
                        <a:t>Udzielone pożyczki razem:</a:t>
                      </a:r>
                    </a:p>
                  </a:txBody>
                  <a:tcPr marL="9525" marR="9525" marT="9525" marB="0" anchor="ctr">
                    <a:lnL>
                      <a:noFill/>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dirty="0">
                          <a:solidFill>
                            <a:srgbClr val="404040"/>
                          </a:solidFill>
                          <a:effectLst/>
                          <a:latin typeface="Calibri Light"/>
                        </a:rPr>
                        <a:t>Data udzielenia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Kwota pożyczki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Oprocentowanie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Pozostało do spłaty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Odpis aktualizujący Kapitał</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Spłaty po dniu bilansowym </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extLst>
                  <a:ext uri="{0D108BD9-81ED-4DB2-BD59-A6C34878D82A}">
                    <a16:rowId xmlns="" xmlns:a16="http://schemas.microsoft.com/office/drawing/2014/main" val="10000"/>
                  </a:ext>
                </a:extLst>
              </a:tr>
              <a:tr h="354461">
                <a:tc rowSpan="2">
                  <a:txBody>
                    <a:bodyPr/>
                    <a:lstStyle/>
                    <a:p>
                      <a:pPr algn="l" fontAlgn="ctr"/>
                      <a:r>
                        <a:rPr lang="pl-PL" sz="900" b="0" i="0" u="none" strike="noStrike">
                          <a:solidFill>
                            <a:srgbClr val="000000"/>
                          </a:solidFill>
                          <a:effectLst/>
                          <a:latin typeface="Calibri Light"/>
                        </a:rPr>
                        <a:t>Bradelor Finance Limited</a:t>
                      </a:r>
                    </a:p>
                  </a:txBody>
                  <a:tcPr marL="9525" marR="9525" marT="952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18.09.2015</a:t>
                      </a:r>
                    </a:p>
                  </a:txBody>
                  <a:tcPr marL="9525" marR="9525" marT="952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1 340</a:t>
                      </a:r>
                    </a:p>
                  </a:txBody>
                  <a:tcPr marL="9525" marR="9525" marT="952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err="1">
                          <a:solidFill>
                            <a:srgbClr val="000000"/>
                          </a:solidFill>
                          <a:effectLst/>
                          <a:latin typeface="Calibri Light"/>
                        </a:rPr>
                        <a:t>Wibor</a:t>
                      </a:r>
                      <a:r>
                        <a:rPr lang="pl-PL" sz="900" b="0" i="0" u="none" strike="noStrike" dirty="0">
                          <a:solidFill>
                            <a:srgbClr val="000000"/>
                          </a:solidFill>
                          <a:effectLst/>
                          <a:latin typeface="Calibri Light"/>
                        </a:rPr>
                        <a:t> 1Y + 6% rocznie</a:t>
                      </a:r>
                    </a:p>
                  </a:txBody>
                  <a:tcPr marL="9525" marR="9525" marT="952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1 003</a:t>
                      </a:r>
                    </a:p>
                  </a:txBody>
                  <a:tcPr marL="9525" marR="9525" marT="952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1 003</a:t>
                      </a:r>
                    </a:p>
                  </a:txBody>
                  <a:tcPr marL="9525" marR="9525" marT="952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a:t>
                      </a:r>
                    </a:p>
                  </a:txBody>
                  <a:tcPr marL="9525" marR="9525" marT="9525" marB="0" anchor="ctr">
                    <a:lnL>
                      <a:noFill/>
                    </a:lnL>
                    <a:lnR>
                      <a:noFill/>
                    </a:lnR>
                    <a:lnT>
                      <a:noFill/>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1"/>
                  </a:ext>
                </a:extLst>
              </a:tr>
              <a:tr h="354461">
                <a:tc vMerge="1">
                  <a:txBody>
                    <a:bodyPr/>
                    <a:lstStyle/>
                    <a:p>
                      <a:endParaRPr lang="pl-PL"/>
                    </a:p>
                  </a:txBody>
                  <a:tcPr/>
                </a:tc>
                <a:tc>
                  <a:txBody>
                    <a:bodyPr/>
                    <a:lstStyle/>
                    <a:p>
                      <a:pPr algn="l" fontAlgn="ctr"/>
                      <a:r>
                        <a:rPr lang="pl-PL" sz="900" b="0" i="0" u="none" strike="noStrike">
                          <a:solidFill>
                            <a:srgbClr val="000000"/>
                          </a:solidFill>
                          <a:effectLst/>
                          <a:latin typeface="Calibri Light"/>
                        </a:rPr>
                        <a:t>01.10.2015</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1 000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err="1">
                          <a:solidFill>
                            <a:srgbClr val="000000"/>
                          </a:solidFill>
                          <a:effectLst/>
                          <a:latin typeface="Calibri Light"/>
                        </a:rPr>
                        <a:t>Wibor</a:t>
                      </a:r>
                      <a:r>
                        <a:rPr lang="pl-PL" sz="900" b="0" i="0" u="none" strike="noStrike" dirty="0">
                          <a:solidFill>
                            <a:srgbClr val="000000"/>
                          </a:solidFill>
                          <a:effectLst/>
                          <a:latin typeface="Calibri Light"/>
                        </a:rPr>
                        <a:t> 1Y + 6% rocznie</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1 000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1 000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2"/>
                  </a:ext>
                </a:extLst>
              </a:tr>
              <a:tr h="285381">
                <a:tc>
                  <a:txBody>
                    <a:bodyPr/>
                    <a:lstStyle/>
                    <a:p>
                      <a:pPr algn="l" fontAlgn="ctr"/>
                      <a:r>
                        <a:rPr lang="en-US" sz="900" b="0" i="0" u="none" strike="noStrike">
                          <a:solidFill>
                            <a:srgbClr val="000000"/>
                          </a:solidFill>
                          <a:effectLst/>
                          <a:latin typeface="Calibri Light"/>
                        </a:rPr>
                        <a:t>New Fashion Brand Sp. z o.o.</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01.08.2018</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300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213</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213</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3"/>
                  </a:ext>
                </a:extLst>
              </a:tr>
              <a:tr h="285381">
                <a:tc>
                  <a:txBody>
                    <a:bodyPr/>
                    <a:lstStyle/>
                    <a:p>
                      <a:pPr algn="l" fontAlgn="ctr"/>
                      <a:r>
                        <a:rPr lang="en-US" sz="900" b="0" i="0" u="none" strike="noStrike">
                          <a:solidFill>
                            <a:srgbClr val="000000"/>
                          </a:solidFill>
                          <a:effectLst/>
                          <a:latin typeface="Calibri Light"/>
                        </a:rPr>
                        <a:t>New Fashion Brand Sp. z o.o.</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28.08.2018</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210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210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210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4"/>
                  </a:ext>
                </a:extLst>
              </a:tr>
              <a:tr h="285381">
                <a:tc>
                  <a:txBody>
                    <a:bodyPr/>
                    <a:lstStyle/>
                    <a:p>
                      <a:pPr algn="l" fontAlgn="ctr"/>
                      <a:r>
                        <a:rPr lang="en-US" sz="900" b="0" i="0" u="none" strike="noStrike">
                          <a:solidFill>
                            <a:srgbClr val="000000"/>
                          </a:solidFill>
                          <a:effectLst/>
                          <a:latin typeface="Calibri Light"/>
                        </a:rPr>
                        <a:t>New Fashion Brand Sp. z o.o.</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07.11.2018</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100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100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100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5"/>
                  </a:ext>
                </a:extLst>
              </a:tr>
              <a:tr h="285381">
                <a:tc>
                  <a:txBody>
                    <a:bodyPr/>
                    <a:lstStyle/>
                    <a:p>
                      <a:pPr algn="l" fontAlgn="ctr"/>
                      <a:r>
                        <a:rPr lang="en-US" sz="900" b="0" i="0" u="none" strike="noStrike">
                          <a:solidFill>
                            <a:srgbClr val="000000"/>
                          </a:solidFill>
                          <a:effectLst/>
                          <a:latin typeface="Calibri Light"/>
                        </a:rPr>
                        <a:t>New Fashion Brand Sp. z o.o.</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02.01.2019</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11</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11</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6"/>
                  </a:ext>
                </a:extLst>
              </a:tr>
              <a:tr h="285381">
                <a:tc>
                  <a:txBody>
                    <a:bodyPr/>
                    <a:lstStyle/>
                    <a:p>
                      <a:pPr algn="l" fontAlgn="ctr"/>
                      <a:r>
                        <a:rPr lang="en-US" sz="900" b="0" i="0" u="none" strike="noStrike">
                          <a:solidFill>
                            <a:srgbClr val="000000"/>
                          </a:solidFill>
                          <a:effectLst/>
                          <a:latin typeface="Calibri Light"/>
                        </a:rPr>
                        <a:t>New Fashion Brand Sp. z o.o.</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21.01.2019</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7"/>
                  </a:ext>
                </a:extLst>
              </a:tr>
              <a:tr h="285381">
                <a:tc>
                  <a:txBody>
                    <a:bodyPr/>
                    <a:lstStyle/>
                    <a:p>
                      <a:pPr algn="l" fontAlgn="ctr"/>
                      <a:r>
                        <a:rPr lang="en-US" sz="900" b="0" i="0" u="none" strike="noStrike">
                          <a:solidFill>
                            <a:srgbClr val="000000"/>
                          </a:solidFill>
                          <a:effectLst/>
                          <a:latin typeface="Calibri Light"/>
                        </a:rPr>
                        <a:t>New Fashion Brand Sp. z o.o.</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24.01.2019</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30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30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8"/>
                  </a:ext>
                </a:extLst>
              </a:tr>
              <a:tr h="285381">
                <a:tc>
                  <a:txBody>
                    <a:bodyPr/>
                    <a:lstStyle/>
                    <a:p>
                      <a:pPr algn="l" fontAlgn="ctr"/>
                      <a:r>
                        <a:rPr lang="en-US" sz="900" b="0" i="0" u="none" strike="noStrike" dirty="0">
                          <a:solidFill>
                            <a:srgbClr val="000000"/>
                          </a:solidFill>
                          <a:effectLst/>
                          <a:latin typeface="Calibri Light"/>
                        </a:rPr>
                        <a:t>New Fashion Brand Sp. z </a:t>
                      </a:r>
                      <a:r>
                        <a:rPr lang="en-US" sz="900" b="0" i="0" u="none" strike="noStrike" dirty="0" err="1">
                          <a:solidFill>
                            <a:srgbClr val="000000"/>
                          </a:solidFill>
                          <a:effectLst/>
                          <a:latin typeface="Calibri Light"/>
                        </a:rPr>
                        <a:t>o.o</a:t>
                      </a:r>
                      <a:r>
                        <a:rPr lang="en-US" sz="900" b="0" i="0" u="none" strike="noStrike" dirty="0">
                          <a:solidFill>
                            <a:srgbClr val="000000"/>
                          </a:solidFill>
                          <a:effectLst/>
                          <a:latin typeface="Calibri Light"/>
                        </a:rPr>
                        <a:t>.</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27.02.2019</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50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50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50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9"/>
                  </a:ext>
                </a:extLst>
              </a:tr>
              <a:tr h="285381">
                <a:tc>
                  <a:txBody>
                    <a:bodyPr/>
                    <a:lstStyle/>
                    <a:p>
                      <a:pPr algn="l" fontAlgn="ctr"/>
                      <a:r>
                        <a:rPr lang="en-US" sz="900" b="0" i="0" u="none" strike="noStrike">
                          <a:solidFill>
                            <a:srgbClr val="000000"/>
                          </a:solidFill>
                          <a:effectLst/>
                          <a:latin typeface="Calibri Light"/>
                        </a:rPr>
                        <a:t>New Fashion Brand Sp. z o.o.</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01.03.2019</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30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30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9525" marR="9525" marT="952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65399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792000" y="165888"/>
            <a:ext cx="8025374" cy="309600"/>
          </a:xfrm>
        </p:spPr>
        <p:txBody>
          <a:bodyPr/>
          <a:lstStyle/>
          <a:p>
            <a:r>
              <a:rPr lang="pl-PL" dirty="0"/>
              <a:t>List do akcjonariuszy</a:t>
            </a:r>
          </a:p>
        </p:txBody>
      </p:sp>
      <p:sp>
        <p:nvSpPr>
          <p:cNvPr id="4" name="Symbol zastępczy numeru slajdu 3"/>
          <p:cNvSpPr>
            <a:spLocks noGrp="1"/>
          </p:cNvSpPr>
          <p:nvPr>
            <p:ph type="sldNum" sz="quarter" idx="12"/>
          </p:nvPr>
        </p:nvSpPr>
        <p:spPr/>
        <p:txBody>
          <a:bodyPr/>
          <a:lstStyle/>
          <a:p>
            <a:fld id="{95AD31FC-7B9A-42A6-8347-069E99EC957F}" type="slidenum">
              <a:rPr lang="pl-PL" smtClean="0">
                <a:solidFill>
                  <a:prstClr val="black">
                    <a:tint val="75000"/>
                  </a:prstClr>
                </a:solidFill>
              </a:rPr>
              <a:pPr/>
              <a:t>2</a:t>
            </a:fld>
            <a:endParaRPr lang="pl-PL">
              <a:solidFill>
                <a:prstClr val="black">
                  <a:tint val="75000"/>
                </a:prstClr>
              </a:solidFill>
            </a:endParaRPr>
          </a:p>
        </p:txBody>
      </p:sp>
      <p:sp>
        <p:nvSpPr>
          <p:cNvPr id="7" name="Symbol zastępczy zawartości 6"/>
          <p:cNvSpPr>
            <a:spLocks noGrp="1"/>
          </p:cNvSpPr>
          <p:nvPr>
            <p:ph sz="quarter" idx="14"/>
          </p:nvPr>
        </p:nvSpPr>
        <p:spPr>
          <a:xfrm>
            <a:off x="792000" y="852510"/>
            <a:ext cx="4896000" cy="8520569"/>
          </a:xfrm>
          <a:noFill/>
        </p:spPr>
        <p:txBody>
          <a:bodyPr>
            <a:normAutofit/>
          </a:bodyPr>
          <a:lstStyle/>
          <a:p>
            <a:r>
              <a:rPr lang="pl-PL" dirty="0"/>
              <a:t>Szanowni Państwo,</a:t>
            </a:r>
          </a:p>
          <a:p>
            <a:endParaRPr lang="pl-PL" dirty="0"/>
          </a:p>
          <a:p>
            <a:r>
              <a:rPr lang="pl-PL" dirty="0"/>
              <a:t>Zeszły rok należy zaliczyć do udanych pod kątem reorganizacji </a:t>
            </a:r>
            <a:br>
              <a:rPr lang="pl-PL" dirty="0"/>
            </a:br>
            <a:r>
              <a:rPr lang="pl-PL" dirty="0"/>
              <a:t>i przygotowania Spółki do powrotu na ścieżkę wzrostu. Udało się zwiększyć przychody przy jednoczesnym obniżeniu kosztów funkcjonowania. Rozwinięty został nowy kanał obejmujący sieć stacjonarnych sklepów franczyzowych pod marką </a:t>
            </a:r>
            <a:r>
              <a:rPr lang="pl-PL" dirty="0" err="1"/>
              <a:t>Sugarfree</a:t>
            </a:r>
            <a:r>
              <a:rPr lang="pl-PL" dirty="0"/>
              <a:t> &amp; </a:t>
            </a:r>
            <a:r>
              <a:rPr lang="pl-PL" dirty="0" err="1"/>
              <a:t>Cardio</a:t>
            </a:r>
            <a:r>
              <a:rPr lang="pl-PL" dirty="0"/>
              <a:t> </a:t>
            </a:r>
            <a:r>
              <a:rPr lang="pl-PL" dirty="0" err="1"/>
              <a:t>Bunny</a:t>
            </a:r>
            <a:r>
              <a:rPr lang="pl-PL" dirty="0"/>
              <a:t>, a także nawiązano udaną współpracę z sieciami Lidl i Biedronka, które zaowocowały pierwszymi dużymi akcjami promocyjnymi. </a:t>
            </a:r>
          </a:p>
          <a:p>
            <a:r>
              <a:rPr lang="pl-PL" dirty="0"/>
              <a:t>Jesteśmy przekonani, że nie był to rok zmarnowany w naszym długoterminowym podejściu do budowy wartości naszych marek.</a:t>
            </a:r>
          </a:p>
          <a:p>
            <a:pPr>
              <a:lnSpc>
                <a:spcPct val="100000"/>
              </a:lnSpc>
            </a:pPr>
            <a:r>
              <a:rPr lang="pl-PL" dirty="0"/>
              <a:t>W kolejny rok wchodzimy z nową siłą. Mamy zapewnione finansowanie na kontynuację działalności oraz strategię pozwalającą na powrót do generowania wzrostów z naszego podstawowego biznesu czyli marek </a:t>
            </a:r>
            <a:r>
              <a:rPr lang="pl-PL" dirty="0" err="1"/>
              <a:t>Sugarfree</a:t>
            </a:r>
            <a:r>
              <a:rPr lang="pl-PL" dirty="0"/>
              <a:t> oraz </a:t>
            </a:r>
            <a:r>
              <a:rPr lang="pl-PL" dirty="0" err="1"/>
              <a:t>Cardio</a:t>
            </a:r>
            <a:r>
              <a:rPr lang="pl-PL" dirty="0"/>
              <a:t> </a:t>
            </a:r>
            <a:r>
              <a:rPr lang="pl-PL" dirty="0" err="1"/>
              <a:t>Bunny</a:t>
            </a:r>
            <a:r>
              <a:rPr lang="pl-PL" dirty="0"/>
              <a:t>. </a:t>
            </a:r>
          </a:p>
          <a:p>
            <a:pPr>
              <a:lnSpc>
                <a:spcPct val="100000"/>
              </a:lnSpc>
            </a:pPr>
            <a:r>
              <a:rPr lang="pl-PL" dirty="0"/>
              <a:t>Szczególną uwagę przywiązujemy do zachowania dyscypliny kosztowej </a:t>
            </a:r>
            <a:br>
              <a:rPr lang="pl-PL" dirty="0"/>
            </a:br>
            <a:r>
              <a:rPr lang="pl-PL" dirty="0"/>
              <a:t>i możliwości generowania pozytywnych przepływów operacyjnych. Podchodzimy konserwatywnie do naszych wewnętrznych założeń pozostając jednak optymistycznie nastawieni do naszego modelu biznesowego. </a:t>
            </a:r>
          </a:p>
          <a:p>
            <a:pPr>
              <a:lnSpc>
                <a:spcPct val="100000"/>
              </a:lnSpc>
            </a:pPr>
            <a:endParaRPr lang="pl-PL" dirty="0"/>
          </a:p>
          <a:p>
            <a:pPr>
              <a:lnSpc>
                <a:spcPct val="100000"/>
              </a:lnSpc>
            </a:pPr>
            <a:endParaRPr lang="pl-PL" dirty="0"/>
          </a:p>
          <a:p>
            <a:pPr>
              <a:lnSpc>
                <a:spcPct val="100000"/>
              </a:lnSpc>
            </a:pPr>
            <a:r>
              <a:rPr lang="pl-PL" dirty="0"/>
              <a:t>Wojciech Czernecki </a:t>
            </a:r>
          </a:p>
          <a:p>
            <a:pPr>
              <a:lnSpc>
                <a:spcPct val="100000"/>
              </a:lnSpc>
            </a:pPr>
            <a:r>
              <a:rPr lang="pl-PL" dirty="0"/>
              <a:t>Prezes Zarządu </a:t>
            </a:r>
            <a:r>
              <a:rPr lang="pl-PL" dirty="0" err="1"/>
              <a:t>HubStyle</a:t>
            </a:r>
            <a:r>
              <a:rPr lang="pl-PL" dirty="0"/>
              <a:t> S.A</a:t>
            </a:r>
          </a:p>
          <a:p>
            <a:endParaRPr lang="pl-PL" dirty="0"/>
          </a:p>
        </p:txBody>
      </p:sp>
      <p:sp>
        <p:nvSpPr>
          <p:cNvPr id="8" name="Symbol zastępczy zawartości 7"/>
          <p:cNvSpPr>
            <a:spLocks noGrp="1"/>
          </p:cNvSpPr>
          <p:nvPr>
            <p:ph sz="quarter" idx="15"/>
          </p:nvPr>
        </p:nvSpPr>
        <p:spPr>
          <a:xfrm>
            <a:off x="6840000" y="875538"/>
            <a:ext cx="4896000" cy="8075840"/>
          </a:xfrm>
          <a:noFill/>
        </p:spPr>
        <p:txBody>
          <a:bodyPr/>
          <a:lstStyle/>
          <a:p>
            <a:endParaRPr lang="pl-PL" dirty="0"/>
          </a:p>
        </p:txBody>
      </p:sp>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1526461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Informacje o zawartych umowach</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20</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Opis organizacji i działalności Grupy</a:t>
            </a:r>
          </a:p>
        </p:txBody>
      </p:sp>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0264" y="180120"/>
            <a:ext cx="717324" cy="288128"/>
          </a:xfrm>
          <a:prstGeom prst="rect">
            <a:avLst/>
          </a:prstGeom>
        </p:spPr>
      </p:pic>
      <p:sp>
        <p:nvSpPr>
          <p:cNvPr id="8" name="Symbol zastępczy zawartości 7"/>
          <p:cNvSpPr>
            <a:spLocks noGrp="1"/>
          </p:cNvSpPr>
          <p:nvPr>
            <p:ph sz="quarter" idx="15"/>
          </p:nvPr>
        </p:nvSpPr>
        <p:spPr/>
        <p:txBody>
          <a:bodyPr/>
          <a:lstStyle/>
          <a:p>
            <a:endParaRPr lang="pl-PL" dirty="0"/>
          </a:p>
          <a:p>
            <a:endParaRPr lang="pl-PL" dirty="0"/>
          </a:p>
        </p:txBody>
      </p:sp>
      <p:graphicFrame>
        <p:nvGraphicFramePr>
          <p:cNvPr id="15" name="Symbol zastępczy zawartości 14"/>
          <p:cNvGraphicFramePr>
            <a:graphicFrameLocks noGrp="1"/>
          </p:cNvGraphicFramePr>
          <p:nvPr>
            <p:ph sz="quarter" idx="14"/>
            <p:extLst>
              <p:ext uri="{D42A27DB-BD31-4B8C-83A1-F6EECF244321}">
                <p14:modId xmlns:p14="http://schemas.microsoft.com/office/powerpoint/2010/main" val="1851377562"/>
              </p:ext>
            </p:extLst>
          </p:nvPr>
        </p:nvGraphicFramePr>
        <p:xfrm>
          <a:off x="760019" y="866908"/>
          <a:ext cx="5438900" cy="7920840"/>
        </p:xfrm>
        <a:graphic>
          <a:graphicData uri="http://schemas.openxmlformats.org/drawingml/2006/table">
            <a:tbl>
              <a:tblPr/>
              <a:tblGrid>
                <a:gridCol w="1769425">
                  <a:extLst>
                    <a:ext uri="{9D8B030D-6E8A-4147-A177-3AD203B41FA5}">
                      <a16:colId xmlns="" xmlns:a16="http://schemas.microsoft.com/office/drawing/2014/main" val="20000"/>
                    </a:ext>
                  </a:extLst>
                </a:gridCol>
                <a:gridCol w="700644">
                  <a:extLst>
                    <a:ext uri="{9D8B030D-6E8A-4147-A177-3AD203B41FA5}">
                      <a16:colId xmlns="" xmlns:a16="http://schemas.microsoft.com/office/drawing/2014/main" val="20001"/>
                    </a:ext>
                  </a:extLst>
                </a:gridCol>
                <a:gridCol w="486889">
                  <a:extLst>
                    <a:ext uri="{9D8B030D-6E8A-4147-A177-3AD203B41FA5}">
                      <a16:colId xmlns="" xmlns:a16="http://schemas.microsoft.com/office/drawing/2014/main" val="20002"/>
                    </a:ext>
                  </a:extLst>
                </a:gridCol>
                <a:gridCol w="558140">
                  <a:extLst>
                    <a:ext uri="{9D8B030D-6E8A-4147-A177-3AD203B41FA5}">
                      <a16:colId xmlns="" xmlns:a16="http://schemas.microsoft.com/office/drawing/2014/main" val="20003"/>
                    </a:ext>
                  </a:extLst>
                </a:gridCol>
                <a:gridCol w="581891">
                  <a:extLst>
                    <a:ext uri="{9D8B030D-6E8A-4147-A177-3AD203B41FA5}">
                      <a16:colId xmlns="" xmlns:a16="http://schemas.microsoft.com/office/drawing/2014/main" val="20004"/>
                    </a:ext>
                  </a:extLst>
                </a:gridCol>
                <a:gridCol w="783771">
                  <a:extLst>
                    <a:ext uri="{9D8B030D-6E8A-4147-A177-3AD203B41FA5}">
                      <a16:colId xmlns="" xmlns:a16="http://schemas.microsoft.com/office/drawing/2014/main" val="20005"/>
                    </a:ext>
                  </a:extLst>
                </a:gridCol>
                <a:gridCol w="558140">
                  <a:extLst>
                    <a:ext uri="{9D8B030D-6E8A-4147-A177-3AD203B41FA5}">
                      <a16:colId xmlns="" xmlns:a16="http://schemas.microsoft.com/office/drawing/2014/main" val="20006"/>
                    </a:ext>
                  </a:extLst>
                </a:gridCol>
              </a:tblGrid>
              <a:tr h="709000">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Udzielone pożyczki razem:</a:t>
                      </a:r>
                    </a:p>
                  </a:txBody>
                  <a:tcPr marL="7965" marR="7965" marT="7965" marB="0" anchor="ctr">
                    <a:lnL>
                      <a:noFill/>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Data udzielenia</a:t>
                      </a:r>
                    </a:p>
                  </a:txBody>
                  <a:tcPr marL="7965" marR="7965" marT="79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Kwota pożyczki</a:t>
                      </a:r>
                    </a:p>
                  </a:txBody>
                  <a:tcPr marL="7965" marR="7965" marT="79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Oprocentowanie</a:t>
                      </a:r>
                    </a:p>
                  </a:txBody>
                  <a:tcPr marL="7965" marR="7965" marT="79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Pozostało do spłaty</a:t>
                      </a:r>
                    </a:p>
                  </a:txBody>
                  <a:tcPr marL="7965" marR="7965" marT="79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Odpis aktualizujący Kapitał</a:t>
                      </a:r>
                    </a:p>
                  </a:txBody>
                  <a:tcPr marL="7965" marR="7965" marT="796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Spłaty po dniu bilansowym </a:t>
                      </a:r>
                    </a:p>
                  </a:txBody>
                  <a:tcPr marL="7965" marR="7965" marT="796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extLst>
                  <a:ext uri="{0D108BD9-81ED-4DB2-BD59-A6C34878D82A}">
                    <a16:rowId xmlns="" xmlns:a16="http://schemas.microsoft.com/office/drawing/2014/main" val="10000"/>
                  </a:ext>
                </a:extLst>
              </a:tr>
              <a:tr h="232640">
                <a:tc>
                  <a:txBody>
                    <a:bodyPr/>
                    <a:lstStyle/>
                    <a:p>
                      <a:pPr marL="0" algn="l" defTabSz="1280128" rtl="0" eaLnBrk="1" fontAlgn="ctr" latinLnBrk="0" hangingPunct="1"/>
                      <a:r>
                        <a:rPr lang="en-US" sz="900" b="0" i="0" u="none" strike="noStrike" kern="1200" dirty="0">
                          <a:solidFill>
                            <a:srgbClr val="000000"/>
                          </a:solidFill>
                          <a:effectLst/>
                          <a:latin typeface="Calibri Light"/>
                          <a:ea typeface="+mn-ea"/>
                          <a:cs typeface="+mn-cs"/>
                        </a:rPr>
                        <a:t>New Fashion Brand Sp. z </a:t>
                      </a:r>
                      <a:r>
                        <a:rPr lang="en-US" sz="900" b="0" i="0" u="none" strike="noStrike" kern="1200" dirty="0" err="1">
                          <a:solidFill>
                            <a:srgbClr val="000000"/>
                          </a:solidFill>
                          <a:effectLst/>
                          <a:latin typeface="Calibri Light"/>
                          <a:ea typeface="+mn-ea"/>
                          <a:cs typeface="+mn-cs"/>
                        </a:rPr>
                        <a:t>o.o</a:t>
                      </a:r>
                      <a:r>
                        <a:rPr lang="en-US" sz="900" b="0" i="0" u="none" strike="noStrike" kern="1200" dirty="0">
                          <a:solidFill>
                            <a:srgbClr val="000000"/>
                          </a:solidFill>
                          <a:effectLst/>
                          <a:latin typeface="Calibri Light"/>
                          <a:ea typeface="+mn-ea"/>
                          <a:cs typeface="+mn-cs"/>
                        </a:rPr>
                        <a:t>.</a:t>
                      </a:r>
                    </a:p>
                  </a:txBody>
                  <a:tcPr marL="7965" marR="7965" marT="796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08.03.2019</a:t>
                      </a:r>
                    </a:p>
                  </a:txBody>
                  <a:tcPr marL="7965" marR="7965" marT="796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1 340</a:t>
                      </a:r>
                    </a:p>
                  </a:txBody>
                  <a:tcPr marL="7965" marR="7965" marT="796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6% rocznie</a:t>
                      </a:r>
                    </a:p>
                  </a:txBody>
                  <a:tcPr marL="7965" marR="7965" marT="796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1 340</a:t>
                      </a:r>
                    </a:p>
                  </a:txBody>
                  <a:tcPr marL="7965" marR="7965" marT="796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1 340</a:t>
                      </a:r>
                    </a:p>
                  </a:txBody>
                  <a:tcPr marL="7965" marR="7965" marT="7965" marB="0" anchor="ctr">
                    <a:lnL>
                      <a:noFill/>
                    </a:lnL>
                    <a:lnR>
                      <a:noFill/>
                    </a:lnR>
                    <a:lnT>
                      <a:noFill/>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1"/>
                  </a:ext>
                </a:extLst>
              </a:tr>
              <a:tr h="232640">
                <a:tc>
                  <a:txBody>
                    <a:bodyPr/>
                    <a:lstStyle/>
                    <a:p>
                      <a:pPr marL="0" algn="l" defTabSz="1280128" rtl="0" eaLnBrk="1" fontAlgn="ctr" latinLnBrk="0" hangingPunct="1"/>
                      <a:r>
                        <a:rPr lang="en-US" sz="900" b="0" i="0" u="none" strike="noStrike" kern="1200" dirty="0">
                          <a:solidFill>
                            <a:srgbClr val="000000"/>
                          </a:solidFill>
                          <a:effectLst/>
                          <a:latin typeface="Calibri Light"/>
                          <a:ea typeface="+mn-ea"/>
                          <a:cs typeface="+mn-cs"/>
                        </a:rPr>
                        <a:t>New Fashion Brand Sp. z </a:t>
                      </a:r>
                      <a:r>
                        <a:rPr lang="en-US" sz="900" b="0" i="0" u="none" strike="noStrike" kern="1200" dirty="0" err="1">
                          <a:solidFill>
                            <a:srgbClr val="000000"/>
                          </a:solidFill>
                          <a:effectLst/>
                          <a:latin typeface="Calibri Light"/>
                          <a:ea typeface="+mn-ea"/>
                          <a:cs typeface="+mn-cs"/>
                        </a:rPr>
                        <a:t>o.o</a:t>
                      </a:r>
                      <a:r>
                        <a:rPr lang="en-US" sz="900" b="0" i="0" u="none" strike="noStrike" kern="1200" dirty="0">
                          <a:solidFill>
                            <a:srgbClr val="000000"/>
                          </a:solidFill>
                          <a:effectLst/>
                          <a:latin typeface="Calibri Light"/>
                          <a:ea typeface="+mn-ea"/>
                          <a:cs typeface="+mn-cs"/>
                        </a:rPr>
                        <a:t>.</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15.03.2019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2"/>
                  </a:ext>
                </a:extLst>
              </a:tr>
              <a:tr h="232640">
                <a:tc>
                  <a:txBody>
                    <a:bodyPr/>
                    <a:lstStyle/>
                    <a:p>
                      <a:pPr marL="0" algn="l" defTabSz="1280128" rtl="0" eaLnBrk="1" fontAlgn="ctr" latinLnBrk="0" hangingPunct="1"/>
                      <a:r>
                        <a:rPr lang="en-US" sz="900" b="0" i="0" u="none" strike="noStrike" kern="1200" dirty="0">
                          <a:solidFill>
                            <a:srgbClr val="000000"/>
                          </a:solidFill>
                          <a:effectLst/>
                          <a:latin typeface="Calibri Light"/>
                          <a:ea typeface="+mn-ea"/>
                          <a:cs typeface="+mn-cs"/>
                        </a:rPr>
                        <a:t>New Fashion Brand Sp. z </a:t>
                      </a:r>
                      <a:r>
                        <a:rPr lang="en-US" sz="900" b="0" i="0" u="none" strike="noStrike" kern="1200" dirty="0" err="1">
                          <a:solidFill>
                            <a:srgbClr val="000000"/>
                          </a:solidFill>
                          <a:effectLst/>
                          <a:latin typeface="Calibri Light"/>
                          <a:ea typeface="+mn-ea"/>
                          <a:cs typeface="+mn-cs"/>
                        </a:rPr>
                        <a:t>o.o</a:t>
                      </a:r>
                      <a:r>
                        <a:rPr lang="en-US" sz="900" b="0" i="0" u="none" strike="noStrike" kern="1200" dirty="0">
                          <a:solidFill>
                            <a:srgbClr val="000000"/>
                          </a:solidFill>
                          <a:effectLst/>
                          <a:latin typeface="Calibri Light"/>
                          <a:ea typeface="+mn-ea"/>
                          <a:cs typeface="+mn-cs"/>
                        </a:rPr>
                        <a:t>.</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18.03.2019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3"/>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09.04.2019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80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80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80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4"/>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07.05.2019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50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50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50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5"/>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14.05.2019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2</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6"/>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17.05.2019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35</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35</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35</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7"/>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27.05.2019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8"/>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29.05.2019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12</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12</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12</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9"/>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06.06.2019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35</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35</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35</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0"/>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15.07.2019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50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50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50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1"/>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17.07.2019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80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80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2"/>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18.07.2019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40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40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3"/>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01.08.2019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40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40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4"/>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13.08.2019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5"/>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21.08.2019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6"/>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03.10.2019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7"/>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11.10.2019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380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380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8"/>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16.10.2019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9"/>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31.10.2019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25</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25</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0"/>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13.11.2019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1"/>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06.12.2019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2"/>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11.12.2019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100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100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3"/>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12.12.2019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100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100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4"/>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18.12.2019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60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5"/>
                  </a:ext>
                </a:extLst>
              </a:tr>
              <a:tr h="232640">
                <a:tc>
                  <a:txBody>
                    <a:bodyPr/>
                    <a:lstStyle/>
                    <a:p>
                      <a:pPr marL="0" algn="l" defTabSz="1280128" rtl="0" eaLnBrk="1" fontAlgn="ctr" latinLnBrk="0" hangingPunct="1"/>
                      <a:r>
                        <a:rPr lang="en-US" sz="900" b="0" i="0" u="none" strike="noStrike" kern="1200">
                          <a:solidFill>
                            <a:srgbClr val="000000"/>
                          </a:solidFill>
                          <a:effectLst/>
                          <a:latin typeface="Calibri Light"/>
                          <a:ea typeface="+mn-ea"/>
                          <a:cs typeface="+mn-cs"/>
                        </a:rPr>
                        <a:t>New Fashion Brand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23.12.2019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850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850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6"/>
                  </a:ext>
                </a:extLst>
              </a:tr>
              <a:tr h="232640">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Sugarfree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08.03.2019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1 100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902</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902</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7"/>
                  </a:ext>
                </a:extLst>
              </a:tr>
              <a:tr h="232640">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Sugarfree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12.03.2019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140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140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140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8"/>
                  </a:ext>
                </a:extLst>
              </a:tr>
              <a:tr h="232640">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Sugarfree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14.03.2019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300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300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300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9"/>
                  </a:ext>
                </a:extLst>
              </a:tr>
              <a:tr h="232640">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Sugarfree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18.03.2019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40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30"/>
                  </a:ext>
                </a:extLst>
              </a:tr>
              <a:tr h="232640">
                <a:tc>
                  <a:txBody>
                    <a:bodyPr/>
                    <a:lstStyle/>
                    <a:p>
                      <a:pPr marL="0" algn="l" defTabSz="1280128" rtl="0" eaLnBrk="1" fontAlgn="ctr" latinLnBrk="0" hangingPunct="1"/>
                      <a:r>
                        <a:rPr lang="pl-PL" sz="900" b="0" i="0" u="none" strike="noStrike" kern="1200" dirty="0" err="1">
                          <a:solidFill>
                            <a:srgbClr val="000000"/>
                          </a:solidFill>
                          <a:effectLst/>
                          <a:latin typeface="Calibri Light"/>
                          <a:ea typeface="+mn-ea"/>
                          <a:cs typeface="+mn-cs"/>
                        </a:rPr>
                        <a:t>Sugarfree</a:t>
                      </a:r>
                      <a:r>
                        <a:rPr lang="pl-PL" sz="900" b="0" i="0" u="none" strike="noStrike" kern="1200" dirty="0">
                          <a:solidFill>
                            <a:srgbClr val="000000"/>
                          </a:solidFill>
                          <a:effectLst/>
                          <a:latin typeface="Calibri Light"/>
                          <a:ea typeface="+mn-ea"/>
                          <a:cs typeface="+mn-cs"/>
                        </a:rPr>
                        <a:t> Sp. z o.o.</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21.03.2019</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6% rocznie</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a:solidFill>
                            <a:srgbClr val="000000"/>
                          </a:solidFill>
                          <a:effectLst/>
                          <a:latin typeface="Calibri Light"/>
                          <a:ea typeface="+mn-ea"/>
                          <a:cs typeface="+mn-cs"/>
                        </a:rPr>
                        <a:t> </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l" defTabSz="1280128" rtl="0" eaLnBrk="1" fontAlgn="ctr" latinLnBrk="0" hangingPunct="1"/>
                      <a:r>
                        <a:rPr lang="pl-PL" sz="900" b="0" i="0" u="none" strike="noStrike" kern="1200" dirty="0">
                          <a:solidFill>
                            <a:srgbClr val="000000"/>
                          </a:solidFill>
                          <a:effectLst/>
                          <a:latin typeface="Calibri Light"/>
                          <a:ea typeface="+mn-ea"/>
                          <a:cs typeface="+mn-cs"/>
                        </a:rPr>
                        <a:t>20</a:t>
                      </a:r>
                    </a:p>
                  </a:txBody>
                  <a:tcPr marL="7965" marR="7965" marT="7965"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31"/>
                  </a:ext>
                </a:extLst>
              </a:tr>
            </a:tbl>
          </a:graphicData>
        </a:graphic>
      </p:graphicFrame>
      <p:graphicFrame>
        <p:nvGraphicFramePr>
          <p:cNvPr id="16" name="Tabela 15"/>
          <p:cNvGraphicFramePr>
            <a:graphicFrameLocks noGrp="1"/>
          </p:cNvGraphicFramePr>
          <p:nvPr>
            <p:extLst>
              <p:ext uri="{D42A27DB-BD31-4B8C-83A1-F6EECF244321}">
                <p14:modId xmlns:p14="http://schemas.microsoft.com/office/powerpoint/2010/main" val="2332092613"/>
              </p:ext>
            </p:extLst>
          </p:nvPr>
        </p:nvGraphicFramePr>
        <p:xfrm>
          <a:off x="6596455" y="881455"/>
          <a:ext cx="5504503" cy="7930027"/>
        </p:xfrm>
        <a:graphic>
          <a:graphicData uri="http://schemas.openxmlformats.org/drawingml/2006/table">
            <a:tbl>
              <a:tblPr/>
              <a:tblGrid>
                <a:gridCol w="2065681">
                  <a:extLst>
                    <a:ext uri="{9D8B030D-6E8A-4147-A177-3AD203B41FA5}">
                      <a16:colId xmlns="" xmlns:a16="http://schemas.microsoft.com/office/drawing/2014/main" val="20000"/>
                    </a:ext>
                  </a:extLst>
                </a:gridCol>
                <a:gridCol w="573137">
                  <a:extLst>
                    <a:ext uri="{9D8B030D-6E8A-4147-A177-3AD203B41FA5}">
                      <a16:colId xmlns="" xmlns:a16="http://schemas.microsoft.com/office/drawing/2014/main" val="20001"/>
                    </a:ext>
                  </a:extLst>
                </a:gridCol>
                <a:gridCol w="573137">
                  <a:extLst>
                    <a:ext uri="{9D8B030D-6E8A-4147-A177-3AD203B41FA5}">
                      <a16:colId xmlns="" xmlns:a16="http://schemas.microsoft.com/office/drawing/2014/main" val="20002"/>
                    </a:ext>
                  </a:extLst>
                </a:gridCol>
                <a:gridCol w="573137">
                  <a:extLst>
                    <a:ext uri="{9D8B030D-6E8A-4147-A177-3AD203B41FA5}">
                      <a16:colId xmlns="" xmlns:a16="http://schemas.microsoft.com/office/drawing/2014/main" val="20003"/>
                    </a:ext>
                  </a:extLst>
                </a:gridCol>
                <a:gridCol w="573137">
                  <a:extLst>
                    <a:ext uri="{9D8B030D-6E8A-4147-A177-3AD203B41FA5}">
                      <a16:colId xmlns="" xmlns:a16="http://schemas.microsoft.com/office/drawing/2014/main" val="20004"/>
                    </a:ext>
                  </a:extLst>
                </a:gridCol>
                <a:gridCol w="573137">
                  <a:extLst>
                    <a:ext uri="{9D8B030D-6E8A-4147-A177-3AD203B41FA5}">
                      <a16:colId xmlns="" xmlns:a16="http://schemas.microsoft.com/office/drawing/2014/main" val="20005"/>
                    </a:ext>
                  </a:extLst>
                </a:gridCol>
                <a:gridCol w="573137">
                  <a:extLst>
                    <a:ext uri="{9D8B030D-6E8A-4147-A177-3AD203B41FA5}">
                      <a16:colId xmlns="" xmlns:a16="http://schemas.microsoft.com/office/drawing/2014/main" val="20006"/>
                    </a:ext>
                  </a:extLst>
                </a:gridCol>
              </a:tblGrid>
              <a:tr h="710816">
                <a:tc>
                  <a:txBody>
                    <a:bodyPr/>
                    <a:lstStyle/>
                    <a:p>
                      <a:pPr algn="l" fontAlgn="ctr"/>
                      <a:r>
                        <a:rPr lang="pl-PL" sz="900" b="1" i="0" u="none" strike="noStrike" dirty="0">
                          <a:solidFill>
                            <a:srgbClr val="404040"/>
                          </a:solidFill>
                          <a:effectLst/>
                          <a:latin typeface="Calibri Light"/>
                        </a:rPr>
                        <a:t>Udzielone pożyczki razem:</a:t>
                      </a:r>
                    </a:p>
                  </a:txBody>
                  <a:tcPr marL="8531" marR="8531" marT="8531" marB="0" anchor="ctr">
                    <a:lnL>
                      <a:noFill/>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dirty="0">
                          <a:solidFill>
                            <a:srgbClr val="404040"/>
                          </a:solidFill>
                          <a:effectLst/>
                          <a:latin typeface="Calibri Light"/>
                        </a:rPr>
                        <a:t>Data udzielenia</a:t>
                      </a:r>
                    </a:p>
                  </a:txBody>
                  <a:tcPr marL="8531" marR="8531" marT="85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Kwota pożyczki</a:t>
                      </a:r>
                    </a:p>
                  </a:txBody>
                  <a:tcPr marL="8531" marR="8531" marT="85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Oprocentowanie</a:t>
                      </a:r>
                    </a:p>
                  </a:txBody>
                  <a:tcPr marL="8531" marR="8531" marT="85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Pozostało do spłaty</a:t>
                      </a:r>
                    </a:p>
                  </a:txBody>
                  <a:tcPr marL="8531" marR="8531" marT="85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Odpis aktualizujący Kapitał</a:t>
                      </a:r>
                    </a:p>
                  </a:txBody>
                  <a:tcPr marL="8531" marR="8531" marT="8531"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Spłaty po dniu bilansowym </a:t>
                      </a:r>
                    </a:p>
                  </a:txBody>
                  <a:tcPr marL="8531" marR="8531" marT="8531"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extLst>
                  <a:ext uri="{0D108BD9-81ED-4DB2-BD59-A6C34878D82A}">
                    <a16:rowId xmlns="" xmlns:a16="http://schemas.microsoft.com/office/drawing/2014/main" val="10000"/>
                  </a:ext>
                </a:extLst>
              </a:tr>
              <a:tr h="233236">
                <a:tc>
                  <a:txBody>
                    <a:bodyPr/>
                    <a:lstStyle/>
                    <a:p>
                      <a:pPr algn="l" fontAlgn="ctr"/>
                      <a:r>
                        <a:rPr lang="pl-PL" sz="900" b="0" i="0" u="none" strike="noStrike" dirty="0" err="1">
                          <a:solidFill>
                            <a:srgbClr val="000000"/>
                          </a:solidFill>
                          <a:effectLst/>
                          <a:latin typeface="Calibri Light"/>
                        </a:rPr>
                        <a:t>Sugarfree</a:t>
                      </a:r>
                      <a:r>
                        <a:rPr lang="pl-PL" sz="900" b="0" i="0" u="none" strike="noStrike" dirty="0">
                          <a:solidFill>
                            <a:srgbClr val="000000"/>
                          </a:solidFill>
                          <a:effectLst/>
                          <a:latin typeface="Calibri Light"/>
                        </a:rPr>
                        <a:t> Sp. z o.o.</a:t>
                      </a:r>
                    </a:p>
                  </a:txBody>
                  <a:tcPr marL="8531" marR="8531" marT="8531"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25.03.2019</a:t>
                      </a:r>
                    </a:p>
                  </a:txBody>
                  <a:tcPr marL="8531" marR="8531" marT="8531"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150</a:t>
                      </a:r>
                    </a:p>
                  </a:txBody>
                  <a:tcPr marL="8531" marR="8531" marT="8531"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 rocznie</a:t>
                      </a:r>
                    </a:p>
                  </a:txBody>
                  <a:tcPr marL="8531" marR="8531" marT="8531"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150</a:t>
                      </a:r>
                    </a:p>
                  </a:txBody>
                  <a:tcPr marL="8531" marR="8531" marT="8531"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a:noFill/>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150</a:t>
                      </a:r>
                    </a:p>
                  </a:txBody>
                  <a:tcPr marL="8531" marR="8531" marT="8531" marB="0" anchor="ctr">
                    <a:lnL>
                      <a:noFill/>
                    </a:lnL>
                    <a:lnR>
                      <a:noFill/>
                    </a:lnR>
                    <a:lnT>
                      <a:noFill/>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1"/>
                  </a:ext>
                </a:extLst>
              </a:tr>
              <a:tr h="233236">
                <a:tc>
                  <a:txBody>
                    <a:bodyPr/>
                    <a:lstStyle/>
                    <a:p>
                      <a:pPr algn="l" fontAlgn="ctr"/>
                      <a:r>
                        <a:rPr lang="pl-PL" sz="900" b="0" i="0" u="none" strike="noStrike" dirty="0" err="1">
                          <a:solidFill>
                            <a:srgbClr val="000000"/>
                          </a:solidFill>
                          <a:effectLst/>
                          <a:latin typeface="Calibri Light"/>
                        </a:rPr>
                        <a:t>Sugarfree</a:t>
                      </a:r>
                      <a:r>
                        <a:rPr lang="pl-PL" sz="900" b="0" i="0" u="none" strike="noStrike" dirty="0">
                          <a:solidFill>
                            <a:srgbClr val="000000"/>
                          </a:solidFill>
                          <a:effectLst/>
                          <a:latin typeface="Calibri Light"/>
                        </a:rPr>
                        <a:t>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29.03.2019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2"/>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01.04.2019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3"/>
                  </a:ext>
                </a:extLst>
              </a:tr>
              <a:tr h="233236">
                <a:tc>
                  <a:txBody>
                    <a:bodyPr/>
                    <a:lstStyle/>
                    <a:p>
                      <a:pPr algn="l" fontAlgn="ctr"/>
                      <a:r>
                        <a:rPr lang="pl-PL" sz="900" b="0" i="0" u="none" strike="noStrike" dirty="0" err="1">
                          <a:solidFill>
                            <a:srgbClr val="000000"/>
                          </a:solidFill>
                          <a:effectLst/>
                          <a:latin typeface="Calibri Light"/>
                        </a:rPr>
                        <a:t>Sugarfree</a:t>
                      </a:r>
                      <a:r>
                        <a:rPr lang="pl-PL" sz="900" b="0" i="0" u="none" strike="noStrike" dirty="0">
                          <a:solidFill>
                            <a:srgbClr val="000000"/>
                          </a:solidFill>
                          <a:effectLst/>
                          <a:latin typeface="Calibri Light"/>
                        </a:rPr>
                        <a:t>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02.04.2019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4"/>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05.04.2019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4</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5"/>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09.04.2019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6"/>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17.04.2019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130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130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130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7"/>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03.07.2019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8"/>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15.07.2019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200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09"/>
                  </a:ext>
                </a:extLst>
              </a:tr>
              <a:tr h="233236">
                <a:tc>
                  <a:txBody>
                    <a:bodyPr/>
                    <a:lstStyle/>
                    <a:p>
                      <a:pPr algn="l" fontAlgn="ctr"/>
                      <a:r>
                        <a:rPr lang="pl-PL" sz="900" b="0" i="0" u="none" strike="noStrike" dirty="0" err="1">
                          <a:solidFill>
                            <a:srgbClr val="000000"/>
                          </a:solidFill>
                          <a:effectLst/>
                          <a:latin typeface="Calibri Light"/>
                        </a:rPr>
                        <a:t>Sugarfree</a:t>
                      </a:r>
                      <a:r>
                        <a:rPr lang="pl-PL" sz="900" b="0" i="0" u="none" strike="noStrike" dirty="0">
                          <a:solidFill>
                            <a:srgbClr val="000000"/>
                          </a:solidFill>
                          <a:effectLst/>
                          <a:latin typeface="Calibri Light"/>
                        </a:rPr>
                        <a:t>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17.07.2019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0"/>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18.07.2019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1"/>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13.08.2019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550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550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169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2"/>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26.08.2019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65</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65</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65</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3"/>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02.10.2019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145</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145</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145</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4"/>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09.10.2019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5"/>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10.10.2019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65</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65</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6"/>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16.10.2019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130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130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7"/>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18.10.2019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14</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14</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8"/>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30.10.2019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700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700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19"/>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04.11.2019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0"/>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08.11.2019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170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170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1"/>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13.11.2019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250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2"/>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21.11.2019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3"/>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22.11.2019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16</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16</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4"/>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26.11.2019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100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5"/>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27.11.2019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25</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25</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6"/>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05.12.2019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350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350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7"/>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10.12.2019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8"/>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16.12.2019</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150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 </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 xmlns:a16="http://schemas.microsoft.com/office/drawing/2014/main" val="10029"/>
                  </a:ext>
                </a:extLst>
              </a:tr>
              <a:tr h="233236">
                <a:tc>
                  <a:txBody>
                    <a:bodyPr/>
                    <a:lstStyle/>
                    <a:p>
                      <a:pPr algn="l" fontAlgn="ctr"/>
                      <a:r>
                        <a:rPr lang="pl-PL" sz="900" b="0" i="0" u="none" strike="noStrike">
                          <a:solidFill>
                            <a:srgbClr val="000000"/>
                          </a:solidFill>
                          <a:effectLst/>
                          <a:latin typeface="Calibri Light"/>
                        </a:rPr>
                        <a:t>Sugarfree Sp. z o.o.</a:t>
                      </a:r>
                    </a:p>
                  </a:txBody>
                  <a:tcPr marL="8531" marR="8531" marT="8531" marB="0" anchor="ctr">
                    <a:lnL>
                      <a:noFill/>
                    </a:lnL>
                    <a:lnR>
                      <a:noFill/>
                    </a:lnR>
                    <a:lnT w="12700" cap="flat" cmpd="sng" algn="ctr">
                      <a:solidFill>
                        <a:srgbClr val="BFBFBF"/>
                      </a:solidFill>
                      <a:prstDash val="solid"/>
                      <a:round/>
                      <a:headEnd type="none" w="med" len="med"/>
                      <a:tailEnd type="none" w="med" len="med"/>
                    </a:lnT>
                    <a:lnB>
                      <a:noFill/>
                    </a:lnB>
                  </a:tcPr>
                </a:tc>
                <a:tc>
                  <a:txBody>
                    <a:bodyPr/>
                    <a:lstStyle/>
                    <a:p>
                      <a:pPr algn="l" fontAlgn="ctr"/>
                      <a:r>
                        <a:rPr lang="pl-PL" sz="900" b="0" i="0" u="none" strike="noStrike">
                          <a:solidFill>
                            <a:srgbClr val="000000"/>
                          </a:solidFill>
                          <a:effectLst/>
                          <a:latin typeface="Calibri Light"/>
                        </a:rPr>
                        <a:t>18.12.2019</a:t>
                      </a:r>
                    </a:p>
                  </a:txBody>
                  <a:tcPr marL="8531" marR="8531" marT="8531" marB="0" anchor="ctr">
                    <a:lnL>
                      <a:noFill/>
                    </a:lnL>
                    <a:lnR>
                      <a:noFill/>
                    </a:lnR>
                    <a:lnT w="12700" cap="flat" cmpd="sng" algn="ctr">
                      <a:solidFill>
                        <a:srgbClr val="BFBFBF"/>
                      </a:solidFill>
                      <a:prstDash val="solid"/>
                      <a:round/>
                      <a:headEnd type="none" w="med" len="med"/>
                      <a:tailEnd type="none" w="med" len="med"/>
                    </a:lnT>
                    <a:lnB>
                      <a:noFill/>
                    </a:lnB>
                  </a:tcPr>
                </a:tc>
                <a:tc>
                  <a:txBody>
                    <a:bodyPr/>
                    <a:lstStyle/>
                    <a:p>
                      <a:pPr algn="l" fontAlgn="ctr"/>
                      <a:r>
                        <a:rPr lang="pl-PL" sz="900" b="0" i="0" u="none" strike="noStrike">
                          <a:solidFill>
                            <a:srgbClr val="000000"/>
                          </a:solidFill>
                          <a:effectLst/>
                          <a:latin typeface="Calibri Light"/>
                        </a:rPr>
                        <a:t>20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900" b="0" i="0" u="none" strike="noStrike">
                          <a:solidFill>
                            <a:srgbClr val="000000"/>
                          </a:solidFill>
                          <a:effectLst/>
                          <a:latin typeface="Calibri Light"/>
                        </a:rPr>
                        <a:t>6% rocznie</a:t>
                      </a:r>
                    </a:p>
                  </a:txBody>
                  <a:tcPr marL="8531" marR="8531" marT="8531" marB="0" anchor="ctr">
                    <a:lnL>
                      <a:noFill/>
                    </a:lnL>
                    <a:lnR>
                      <a:noFill/>
                    </a:lnR>
                    <a:lnT w="12700" cap="flat" cmpd="sng" algn="ctr">
                      <a:solidFill>
                        <a:srgbClr val="BFBFBF"/>
                      </a:solidFill>
                      <a:prstDash val="solid"/>
                      <a:round/>
                      <a:headEnd type="none" w="med" len="med"/>
                      <a:tailEnd type="none" w="med" len="med"/>
                    </a:lnT>
                    <a:lnB>
                      <a:noFill/>
                    </a:lnB>
                  </a:tcPr>
                </a:tc>
                <a:tc>
                  <a:txBody>
                    <a:bodyPr/>
                    <a:lstStyle/>
                    <a:p>
                      <a:pPr algn="l" fontAlgn="ctr"/>
                      <a:r>
                        <a:rPr lang="pl-PL" sz="900" b="0" i="0" u="none" strike="noStrike">
                          <a:solidFill>
                            <a:srgbClr val="000000"/>
                          </a:solidFill>
                          <a:effectLst/>
                          <a:latin typeface="Calibri Light"/>
                        </a:rPr>
                        <a:t>20</a:t>
                      </a:r>
                    </a:p>
                  </a:txBody>
                  <a:tcPr marL="8531" marR="8531" marT="8531"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endParaRPr lang="pl-PL" sz="900" b="0" i="0" u="none" strike="noStrike">
                        <a:solidFill>
                          <a:srgbClr val="000000"/>
                        </a:solidFill>
                        <a:effectLst/>
                        <a:latin typeface="Calibri Light"/>
                      </a:endParaRPr>
                    </a:p>
                  </a:txBody>
                  <a:tcPr marL="8531" marR="8531" marT="8531" marB="0" anchor="ctr">
                    <a:lnL>
                      <a:noFill/>
                    </a:lnL>
                    <a:lnR>
                      <a:noFill/>
                    </a:lnR>
                    <a:lnT w="12700" cap="flat" cmpd="sng" algn="ctr">
                      <a:solidFill>
                        <a:srgbClr val="BFBFBF"/>
                      </a:solidFill>
                      <a:prstDash val="solid"/>
                      <a:round/>
                      <a:headEnd type="none" w="med" len="med"/>
                      <a:tailEnd type="none" w="med" len="med"/>
                    </a:lnT>
                    <a:lnB>
                      <a:noFill/>
                    </a:lnB>
                  </a:tcPr>
                </a:tc>
                <a:tc>
                  <a:txBody>
                    <a:bodyPr/>
                    <a:lstStyle/>
                    <a:p>
                      <a:pPr algn="l" fontAlgn="ctr"/>
                      <a:r>
                        <a:rPr lang="pl-PL" sz="900" b="0" i="0" u="none" strike="noStrike" dirty="0">
                          <a:solidFill>
                            <a:srgbClr val="000000"/>
                          </a:solidFill>
                          <a:effectLst/>
                          <a:latin typeface="Calibri Light"/>
                        </a:rPr>
                        <a:t>0</a:t>
                      </a:r>
                    </a:p>
                  </a:txBody>
                  <a:tcPr marL="8531" marR="8531" marT="8531" marB="0" anchor="ctr">
                    <a:lnL>
                      <a:noFill/>
                    </a:lnL>
                    <a:lnR>
                      <a:noFill/>
                    </a:lnR>
                    <a:lnT w="12700" cap="flat" cmpd="sng" algn="ctr">
                      <a:solidFill>
                        <a:srgbClr val="BFBFBF"/>
                      </a:solidFill>
                      <a:prstDash val="solid"/>
                      <a:round/>
                      <a:headEnd type="none" w="med" len="med"/>
                      <a:tailEnd type="none" w="med" len="med"/>
                    </a:lnT>
                    <a:lnB>
                      <a:noFill/>
                    </a:lnB>
                  </a:tcPr>
                </a:tc>
                <a:extLst>
                  <a:ext uri="{0D108BD9-81ED-4DB2-BD59-A6C34878D82A}">
                    <a16:rowId xmlns="" xmlns:a16="http://schemas.microsoft.com/office/drawing/2014/main" val="10030"/>
                  </a:ext>
                </a:extLst>
              </a:tr>
              <a:tr h="222131">
                <a:tc>
                  <a:txBody>
                    <a:bodyPr/>
                    <a:lstStyle/>
                    <a:p>
                      <a:pPr algn="l" fontAlgn="ctr"/>
                      <a:r>
                        <a:rPr lang="pl-PL" sz="900" b="1" i="0" u="none" strike="noStrike">
                          <a:solidFill>
                            <a:srgbClr val="404040"/>
                          </a:solidFill>
                          <a:effectLst/>
                          <a:latin typeface="Calibri Light"/>
                        </a:rPr>
                        <a:t>SUMA </a:t>
                      </a:r>
                    </a:p>
                  </a:txBody>
                  <a:tcPr marL="8531" marR="8531" marT="8531" marB="0" anchor="ctr">
                    <a:lnL>
                      <a:noFill/>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 </a:t>
                      </a:r>
                    </a:p>
                  </a:txBody>
                  <a:tcPr marL="8531" marR="8531" marT="85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12 353</a:t>
                      </a:r>
                    </a:p>
                  </a:txBody>
                  <a:tcPr marL="8531" marR="8531" marT="85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solidFill>
                      <a:srgbClr val="A6A6A6"/>
                    </a:solidFill>
                  </a:tcPr>
                </a:tc>
                <a:tc>
                  <a:txBody>
                    <a:bodyPr/>
                    <a:lstStyle/>
                    <a:p>
                      <a:pPr algn="l" fontAlgn="ctr"/>
                      <a:r>
                        <a:rPr lang="pl-PL" sz="900" b="1" i="0" u="none" strike="noStrike">
                          <a:solidFill>
                            <a:srgbClr val="404040"/>
                          </a:solidFill>
                          <a:effectLst/>
                          <a:latin typeface="Calibri Light"/>
                        </a:rPr>
                        <a:t> </a:t>
                      </a:r>
                    </a:p>
                  </a:txBody>
                  <a:tcPr marL="8531" marR="8531" marT="85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a:solidFill>
                            <a:srgbClr val="404040"/>
                          </a:solidFill>
                          <a:effectLst/>
                          <a:latin typeface="Calibri Light"/>
                        </a:rPr>
                        <a:t>11 677</a:t>
                      </a:r>
                    </a:p>
                  </a:txBody>
                  <a:tcPr marL="8531" marR="8531" marT="85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solidFill>
                      <a:srgbClr val="A6A6A6"/>
                    </a:solidFill>
                  </a:tcPr>
                </a:tc>
                <a:tc>
                  <a:txBody>
                    <a:bodyPr/>
                    <a:lstStyle/>
                    <a:p>
                      <a:pPr algn="l" fontAlgn="ctr"/>
                      <a:r>
                        <a:rPr lang="pl-PL" sz="900" b="1" i="0" u="none" strike="noStrike">
                          <a:solidFill>
                            <a:srgbClr val="404040"/>
                          </a:solidFill>
                          <a:effectLst/>
                          <a:latin typeface="Calibri Light"/>
                        </a:rPr>
                        <a:t>2 003</a:t>
                      </a:r>
                    </a:p>
                  </a:txBody>
                  <a:tcPr marL="8531" marR="8531" marT="85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l" fontAlgn="ctr"/>
                      <a:r>
                        <a:rPr lang="pl-PL" sz="900" b="1" i="0" u="none" strike="noStrike" dirty="0">
                          <a:solidFill>
                            <a:srgbClr val="404040"/>
                          </a:solidFill>
                          <a:effectLst/>
                          <a:latin typeface="Calibri Light"/>
                        </a:rPr>
                        <a:t>5 057</a:t>
                      </a:r>
                    </a:p>
                  </a:txBody>
                  <a:tcPr marL="8531" marR="8531" marT="853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extLst>
                  <a:ext uri="{0D108BD9-81ED-4DB2-BD59-A6C34878D82A}">
                    <a16:rowId xmlns="" xmlns:a16="http://schemas.microsoft.com/office/drawing/2014/main" val="10031"/>
                  </a:ext>
                </a:extLst>
              </a:tr>
            </a:tbl>
          </a:graphicData>
        </a:graphic>
      </p:graphicFrame>
    </p:spTree>
    <p:extLst>
      <p:ext uri="{BB962C8B-B14F-4D97-AF65-F5344CB8AC3E}">
        <p14:creationId xmlns:p14="http://schemas.microsoft.com/office/powerpoint/2010/main" val="1383529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descr="Obraz zawierający kobieta, osoba, siedzi, ławka&#10;&#10;Opis wygenerowany automatycznie">
            <a:extLst>
              <a:ext uri="{FF2B5EF4-FFF2-40B4-BE49-F238E27FC236}">
                <a16:creationId xmlns="" xmlns:a16="http://schemas.microsoft.com/office/drawing/2014/main" id="{FC20DBA8-3513-4E74-B69D-1AE7A991C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400800" cy="9589215"/>
          </a:xfrm>
          <a:prstGeom prst="rect">
            <a:avLst/>
          </a:prstGeom>
        </p:spPr>
      </p:pic>
      <p:sp>
        <p:nvSpPr>
          <p:cNvPr id="8" name="Prostokąt 7"/>
          <p:cNvSpPr/>
          <p:nvPr/>
        </p:nvSpPr>
        <p:spPr>
          <a:xfrm>
            <a:off x="2" y="5994774"/>
            <a:ext cx="6400801" cy="170142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6" name="Prostokąt 15"/>
          <p:cNvSpPr/>
          <p:nvPr/>
        </p:nvSpPr>
        <p:spPr>
          <a:xfrm rot="16200000">
            <a:off x="1252529" y="6798052"/>
            <a:ext cx="45719"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pic>
        <p:nvPicPr>
          <p:cNvPr id="17" name="Obraz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6970" y="208988"/>
            <a:ext cx="717323" cy="288129"/>
          </a:xfrm>
          <a:prstGeom prst="rect">
            <a:avLst/>
          </a:prstGeom>
        </p:spPr>
      </p:pic>
      <p:sp>
        <p:nvSpPr>
          <p:cNvPr id="4" name="Tytuł 3"/>
          <p:cNvSpPr>
            <a:spLocks noGrp="1"/>
          </p:cNvSpPr>
          <p:nvPr>
            <p:ph type="title"/>
          </p:nvPr>
        </p:nvSpPr>
        <p:spPr/>
        <p:txBody>
          <a:bodyPr/>
          <a:lstStyle/>
          <a:p>
            <a:r>
              <a:rPr lang="pl-PL" dirty="0"/>
              <a:t>Prezentacja wyników Grupy HubStyle za 2019 r.</a:t>
            </a:r>
          </a:p>
        </p:txBody>
      </p:sp>
      <p:sp>
        <p:nvSpPr>
          <p:cNvPr id="10" name="Symbol zastępczy tekstu 9"/>
          <p:cNvSpPr>
            <a:spLocks noGrp="1"/>
          </p:cNvSpPr>
          <p:nvPr>
            <p:ph type="body" sz="quarter" idx="16"/>
          </p:nvPr>
        </p:nvSpPr>
        <p:spPr>
          <a:xfrm>
            <a:off x="2061030" y="6048000"/>
            <a:ext cx="4245986" cy="1500188"/>
          </a:xfrm>
        </p:spPr>
        <p:txBody>
          <a:bodyPr/>
          <a:lstStyle/>
          <a:p>
            <a:r>
              <a:rPr lang="pl-PL" dirty="0"/>
              <a:t>Sytuacja finansowa Grupy HubStyle</a:t>
            </a:r>
          </a:p>
        </p:txBody>
      </p:sp>
      <p:sp>
        <p:nvSpPr>
          <p:cNvPr id="11" name="Symbol zastępczy tekstu 10"/>
          <p:cNvSpPr>
            <a:spLocks noGrp="1"/>
          </p:cNvSpPr>
          <p:nvPr>
            <p:ph type="body" sz="quarter" idx="17"/>
          </p:nvPr>
        </p:nvSpPr>
        <p:spPr/>
        <p:txBody>
          <a:bodyPr/>
          <a:lstStyle/>
          <a:p>
            <a:r>
              <a:rPr lang="pl-PL" dirty="0"/>
              <a:t>3</a:t>
            </a:r>
          </a:p>
        </p:txBody>
      </p:sp>
      <p:sp>
        <p:nvSpPr>
          <p:cNvPr id="9" name="Symbol zastępczy numeru slajdu 2"/>
          <p:cNvSpPr>
            <a:spLocks noGrp="1"/>
          </p:cNvSpPr>
          <p:nvPr>
            <p:ph type="sldNum" sz="quarter" idx="12"/>
          </p:nvPr>
        </p:nvSpPr>
        <p:spPr>
          <a:xfrm>
            <a:off x="8851265" y="9095880"/>
            <a:ext cx="2880360" cy="277200"/>
          </a:xfrm>
        </p:spPr>
        <p:txBody>
          <a:bodyPr/>
          <a:lstStyle/>
          <a:p>
            <a:fld id="{95AD31FC-7B9A-42A6-8347-069E99EC957F}" type="slidenum">
              <a:rPr lang="pl-PL" smtClean="0">
                <a:solidFill>
                  <a:prstClr val="black">
                    <a:tint val="75000"/>
                  </a:prstClr>
                </a:solidFill>
              </a:rPr>
              <a:pPr/>
              <a:t>21</a:t>
            </a:fld>
            <a:endParaRPr lang="pl-PL">
              <a:solidFill>
                <a:prstClr val="black">
                  <a:tint val="75000"/>
                </a:prstClr>
              </a:solidFill>
            </a:endParaRPr>
          </a:p>
        </p:txBody>
      </p:sp>
      <p:graphicFrame>
        <p:nvGraphicFramePr>
          <p:cNvPr id="13" name="Symbol zastępczy zawartości 2"/>
          <p:cNvGraphicFramePr>
            <a:graphicFrameLocks noGrp="1"/>
          </p:cNvGraphicFramePr>
          <p:nvPr>
            <p:ph sz="quarter" idx="4294967295"/>
            <p:extLst>
              <p:ext uri="{D42A27DB-BD31-4B8C-83A1-F6EECF244321}">
                <p14:modId xmlns:p14="http://schemas.microsoft.com/office/powerpoint/2010/main" val="4157287476"/>
              </p:ext>
            </p:extLst>
          </p:nvPr>
        </p:nvGraphicFramePr>
        <p:xfrm>
          <a:off x="6776421" y="676275"/>
          <a:ext cx="5389209" cy="7184608"/>
        </p:xfrm>
        <a:graphic>
          <a:graphicData uri="http://schemas.openxmlformats.org/drawingml/2006/table">
            <a:tbl>
              <a:tblPr firstRow="1" firstCol="1" bandRow="1"/>
              <a:tblGrid>
                <a:gridCol w="3496467">
                  <a:extLst>
                    <a:ext uri="{9D8B030D-6E8A-4147-A177-3AD203B41FA5}">
                      <a16:colId xmlns="" xmlns:a16="http://schemas.microsoft.com/office/drawing/2014/main" val="20000"/>
                    </a:ext>
                  </a:extLst>
                </a:gridCol>
                <a:gridCol w="973788">
                  <a:extLst>
                    <a:ext uri="{9D8B030D-6E8A-4147-A177-3AD203B41FA5}">
                      <a16:colId xmlns="" xmlns:a16="http://schemas.microsoft.com/office/drawing/2014/main" val="20001"/>
                    </a:ext>
                  </a:extLst>
                </a:gridCol>
                <a:gridCol w="838233">
                  <a:extLst>
                    <a:ext uri="{9D8B030D-6E8A-4147-A177-3AD203B41FA5}">
                      <a16:colId xmlns="" xmlns:a16="http://schemas.microsoft.com/office/drawing/2014/main" val="20003"/>
                    </a:ext>
                  </a:extLst>
                </a:gridCol>
                <a:gridCol w="80721">
                  <a:extLst>
                    <a:ext uri="{9D8B030D-6E8A-4147-A177-3AD203B41FA5}">
                      <a16:colId xmlns="" xmlns:a16="http://schemas.microsoft.com/office/drawing/2014/main" val="20004"/>
                    </a:ext>
                  </a:extLst>
                </a:gridCol>
              </a:tblGrid>
              <a:tr h="701266">
                <a:tc>
                  <a:txBody>
                    <a:bodyPr/>
                    <a:lstStyle/>
                    <a:p>
                      <a:pPr algn="ctr">
                        <a:lnSpc>
                          <a:spcPct val="107000"/>
                        </a:lnSpc>
                        <a:spcAft>
                          <a:spcPts val="0"/>
                        </a:spcAft>
                      </a:pPr>
                      <a:r>
                        <a:rPr lang="pl-PL" sz="1200" b="1" dirty="0">
                          <a:solidFill>
                            <a:schemeClr val="tx1">
                              <a:lumMod val="75000"/>
                              <a:lumOff val="25000"/>
                            </a:schemeClr>
                          </a:solidFill>
                          <a:effectLst/>
                          <a:latin typeface="+mj-lt"/>
                          <a:ea typeface="Times New Roman"/>
                          <a:cs typeface="Times New Roman"/>
                        </a:rPr>
                        <a:t>Wybrane skonsolidowane dane finansowe [tys. zł]</a:t>
                      </a:r>
                      <a:endParaRPr lang="pl-PL" sz="1200" dirty="0">
                        <a:solidFill>
                          <a:schemeClr val="tx1">
                            <a:lumMod val="75000"/>
                            <a:lumOff val="25000"/>
                          </a:schemeClr>
                        </a:solidFill>
                        <a:effectLst/>
                        <a:latin typeface="+mj-lt"/>
                        <a:ea typeface="Calibri"/>
                        <a:cs typeface="Times New Roman"/>
                      </a:endParaRPr>
                    </a:p>
                  </a:txBody>
                  <a:tcPr marL="14076" marR="14076" marT="0" marB="0" anchor="ctr">
                    <a:lnL>
                      <a:noFill/>
                    </a:lnL>
                    <a:lnR w="12700" cap="flat" cmpd="sng" algn="ctr">
                      <a:solidFill>
                        <a:srgbClr val="C0507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07D9B"/>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FFFFFF"/>
                          </a:solidFill>
                          <a:effectLst/>
                          <a:latin typeface="+mj-lt"/>
                          <a:ea typeface="Times New Roman"/>
                          <a:cs typeface="Times New Roman"/>
                        </a:rPr>
                        <a:t>2019</a:t>
                      </a:r>
                      <a:endParaRPr lang="pl-PL" sz="1200" dirty="0">
                        <a:effectLst/>
                        <a:latin typeface="+mj-lt"/>
                        <a:ea typeface="Calibri"/>
                        <a:cs typeface="Times New Roman"/>
                      </a:endParaRPr>
                    </a:p>
                  </a:txBody>
                  <a:tcPr marL="14076" marR="14076"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07D9B"/>
                      </a:solidFill>
                      <a:prstDash val="solid"/>
                      <a:round/>
                      <a:headEnd type="none" w="med" len="med"/>
                      <a:tailEnd type="none" w="med" len="med"/>
                    </a:lnB>
                    <a:solidFill>
                      <a:srgbClr val="C0507B"/>
                    </a:solidFill>
                  </a:tcPr>
                </a:tc>
                <a:tc gridSpan="2">
                  <a:txBody>
                    <a:bodyPr/>
                    <a:lstStyle/>
                    <a:p>
                      <a:pPr algn="ctr">
                        <a:lnSpc>
                          <a:spcPct val="107000"/>
                        </a:lnSpc>
                        <a:spcAft>
                          <a:spcPts val="0"/>
                        </a:spcAft>
                      </a:pPr>
                      <a:r>
                        <a:rPr lang="pl-PL" sz="1200" b="1" dirty="0">
                          <a:solidFill>
                            <a:schemeClr val="tx1">
                              <a:lumMod val="75000"/>
                              <a:lumOff val="25000"/>
                            </a:schemeClr>
                          </a:solidFill>
                          <a:effectLst/>
                          <a:latin typeface="+mj-lt"/>
                          <a:ea typeface="Times New Roman"/>
                          <a:cs typeface="Times New Roman"/>
                        </a:rPr>
                        <a:t>2018</a:t>
                      </a:r>
                    </a:p>
                  </a:txBody>
                  <a:tcPr marL="14076" marR="14076" marT="0" marB="0" anchor="ctr">
                    <a:lnL w="12700" cap="flat" cmpd="sng" algn="ctr">
                      <a:solidFill>
                        <a:srgbClr val="C0507B"/>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noFill/>
                  </a:tcPr>
                </a:tc>
                <a:tc hMerge="1">
                  <a:txBody>
                    <a:bodyPr/>
                    <a:lstStyle/>
                    <a:p>
                      <a:endParaRPr lang="pl-PL"/>
                    </a:p>
                  </a:txBody>
                  <a:tcPr/>
                </a:tc>
                <a:extLst>
                  <a:ext uri="{0D108BD9-81ED-4DB2-BD59-A6C34878D82A}">
                    <a16:rowId xmlns="" xmlns:a16="http://schemas.microsoft.com/office/drawing/2014/main" val="10000"/>
                  </a:ext>
                </a:extLst>
              </a:tr>
              <a:tr h="261254">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Przychody ze sprzedaży</a:t>
                      </a:r>
                    </a:p>
                  </a:txBody>
                  <a:tcPr marL="9525" marR="9525" marT="9525" marB="0" anchor="ctr">
                    <a:lnL>
                      <a:noFill/>
                    </a:lnL>
                    <a:lnR w="12700" cap="flat" cmpd="sng" algn="ctr">
                      <a:solidFill>
                        <a:srgbClr val="C0507B"/>
                      </a:solidFill>
                      <a:prstDash val="solid"/>
                      <a:round/>
                      <a:headEnd type="none" w="med" len="med"/>
                      <a:tailEnd type="none" w="med" len="med"/>
                    </a:lnR>
                    <a:lnT w="12700" cap="flat" cmpd="sng" algn="ctr">
                      <a:solidFill>
                        <a:srgbClr val="D07D9B"/>
                      </a:solidFill>
                      <a:prstDash val="solid"/>
                      <a:round/>
                      <a:headEnd type="none" w="med" len="med"/>
                      <a:tailEnd type="none" w="med" len="med"/>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9 654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D07D9B"/>
                      </a:solidFill>
                      <a:prstDash val="solid"/>
                      <a:round/>
                      <a:headEnd type="none" w="med" len="med"/>
                      <a:tailEnd type="none" w="med" len="med"/>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8 549</a:t>
                      </a:r>
                    </a:p>
                  </a:txBody>
                  <a:tcPr marL="9525" marR="9525" marT="9525" marB="0" anchor="ctr">
                    <a:lnL w="12700" cap="flat" cmpd="sng" algn="ctr">
                      <a:solidFill>
                        <a:srgbClr val="C0507B"/>
                      </a:solidFill>
                      <a:prstDash val="solid"/>
                      <a:round/>
                      <a:headEnd type="none" w="med" len="med"/>
                      <a:tailEnd type="none" w="med" len="med"/>
                    </a:lnL>
                    <a:lnR>
                      <a:noFill/>
                    </a:lnR>
                    <a:lnT w="12700" cap="flat" cmpd="sng" algn="ctr">
                      <a:solidFill>
                        <a:srgbClr val="C0507B"/>
                      </a:solidFill>
                      <a:prstDash val="solid"/>
                      <a:round/>
                      <a:headEnd type="none" w="med" len="med"/>
                      <a:tailEnd type="none" w="med" len="med"/>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w="12700" cap="flat" cmpd="sng" algn="ctr">
                      <a:solidFill>
                        <a:srgbClr val="D07D9B"/>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85008">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Strata z działalności operacyjnej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-5 895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-9 713</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2"/>
                  </a:ext>
                </a:extLst>
              </a:tr>
              <a:tr h="273132">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Wynik brutto</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-6 228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-9 824</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3"/>
                  </a:ext>
                </a:extLst>
              </a:tr>
              <a:tr h="285008">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Wynik netto</a:t>
                      </a:r>
                      <a:r>
                        <a:rPr lang="pl-PL" sz="1200" b="0" i="0" u="none" strike="noStrike" kern="1200" baseline="0" dirty="0">
                          <a:solidFill>
                            <a:schemeClr val="tx1">
                              <a:lumMod val="75000"/>
                              <a:lumOff val="25000"/>
                            </a:schemeClr>
                          </a:solidFill>
                          <a:effectLst/>
                          <a:latin typeface="+mn-lt"/>
                          <a:ea typeface="+mn-ea"/>
                          <a:cs typeface="+mn-cs"/>
                        </a:rPr>
                        <a:t>  z działalności kontynuowanej</a:t>
                      </a:r>
                      <a:endParaRPr lang="pl-PL" sz="1200" b="0" i="0" u="none" strike="noStrike" kern="1200" dirty="0">
                        <a:solidFill>
                          <a:schemeClr val="tx1">
                            <a:lumMod val="75000"/>
                            <a:lumOff val="25000"/>
                          </a:schemeClr>
                        </a:solidFill>
                        <a:effectLst/>
                        <a:latin typeface="+mn-lt"/>
                        <a:ea typeface="+mn-ea"/>
                        <a:cs typeface="+mn-cs"/>
                      </a:endParaRP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-6 228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-9 851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4"/>
                  </a:ext>
                </a:extLst>
              </a:tr>
              <a:tr h="273132">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Działalność</a:t>
                      </a:r>
                      <a:r>
                        <a:rPr lang="pl-PL" sz="1200" b="0" i="0" u="none" strike="noStrike" kern="1200" baseline="0" dirty="0">
                          <a:solidFill>
                            <a:schemeClr val="tx1">
                              <a:lumMod val="75000"/>
                              <a:lumOff val="25000"/>
                            </a:schemeClr>
                          </a:solidFill>
                          <a:effectLst/>
                          <a:latin typeface="+mn-lt"/>
                          <a:ea typeface="+mn-ea"/>
                          <a:cs typeface="+mn-cs"/>
                        </a:rPr>
                        <a:t> zaniechana</a:t>
                      </a:r>
                      <a:endParaRPr lang="pl-PL" sz="1200" b="0" i="0" u="none" strike="noStrike" kern="1200" dirty="0">
                        <a:solidFill>
                          <a:schemeClr val="tx1">
                            <a:lumMod val="75000"/>
                            <a:lumOff val="25000"/>
                          </a:schemeClr>
                        </a:solidFill>
                        <a:effectLst/>
                        <a:latin typeface="+mn-lt"/>
                        <a:ea typeface="+mn-ea"/>
                        <a:cs typeface="+mn-cs"/>
                      </a:endParaRP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669</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9"/>
                  </a:ext>
                </a:extLst>
              </a:tr>
              <a:tr h="249382">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Zysk na zbyciu działalności</a:t>
                      </a:r>
                      <a:r>
                        <a:rPr lang="pl-PL" sz="1200" b="0" i="0" u="none" strike="noStrike" kern="1200" baseline="0" dirty="0">
                          <a:solidFill>
                            <a:schemeClr val="tx1">
                              <a:lumMod val="75000"/>
                              <a:lumOff val="25000"/>
                            </a:schemeClr>
                          </a:solidFill>
                          <a:effectLst/>
                          <a:latin typeface="+mn-lt"/>
                          <a:ea typeface="+mn-ea"/>
                          <a:cs typeface="+mn-cs"/>
                        </a:rPr>
                        <a:t> zaniechanej</a:t>
                      </a:r>
                      <a:endParaRPr lang="pl-PL" sz="1200" b="0" i="0" u="none" strike="noStrike" kern="1200" dirty="0">
                        <a:solidFill>
                          <a:schemeClr val="tx1">
                            <a:lumMod val="75000"/>
                            <a:lumOff val="25000"/>
                          </a:schemeClr>
                        </a:solidFill>
                        <a:effectLst/>
                        <a:latin typeface="+mn-lt"/>
                        <a:ea typeface="+mn-ea"/>
                        <a:cs typeface="+mn-cs"/>
                      </a:endParaRP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680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20"/>
                  </a:ext>
                </a:extLst>
              </a:tr>
              <a:tr h="285008">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Strata netto z działalności</a:t>
                      </a:r>
                      <a:r>
                        <a:rPr lang="pl-PL" sz="1200" b="0" i="0" u="none" strike="noStrike" kern="1200" baseline="0" dirty="0">
                          <a:solidFill>
                            <a:schemeClr val="tx1">
                              <a:lumMod val="75000"/>
                              <a:lumOff val="25000"/>
                            </a:schemeClr>
                          </a:solidFill>
                          <a:effectLst/>
                          <a:latin typeface="+mn-lt"/>
                          <a:ea typeface="+mn-ea"/>
                          <a:cs typeface="+mn-cs"/>
                        </a:rPr>
                        <a:t> zaniechanej</a:t>
                      </a:r>
                      <a:endParaRPr lang="pl-PL" sz="1200" b="0" i="0" u="none" strike="noStrike" kern="1200" dirty="0">
                        <a:solidFill>
                          <a:schemeClr val="tx1">
                            <a:lumMod val="75000"/>
                            <a:lumOff val="25000"/>
                          </a:schemeClr>
                        </a:solidFill>
                        <a:effectLst/>
                        <a:latin typeface="+mn-lt"/>
                        <a:ea typeface="+mn-ea"/>
                        <a:cs typeface="+mn-cs"/>
                      </a:endParaRP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-11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21"/>
                  </a:ext>
                </a:extLst>
              </a:tr>
              <a:tr h="285008">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Całkowite dochody/straty ogółem</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-6</a:t>
                      </a:r>
                      <a:r>
                        <a:rPr lang="pl-PL" sz="1200" b="0" kern="1200" baseline="0" dirty="0">
                          <a:solidFill>
                            <a:schemeClr val="tx1">
                              <a:lumMod val="75000"/>
                              <a:lumOff val="25000"/>
                            </a:schemeClr>
                          </a:solidFill>
                          <a:effectLst/>
                          <a:latin typeface="+mn-lt"/>
                          <a:ea typeface="Times New Roman"/>
                          <a:cs typeface="Calibri"/>
                        </a:rPr>
                        <a:t> 228</a:t>
                      </a:r>
                      <a:endParaRPr lang="pl-PL" sz="1200" b="0" kern="1200" dirty="0">
                        <a:solidFill>
                          <a:schemeClr val="tx1">
                            <a:lumMod val="75000"/>
                            <a:lumOff val="25000"/>
                          </a:schemeClr>
                        </a:solidFill>
                        <a:effectLst/>
                        <a:latin typeface="+mn-lt"/>
                        <a:ea typeface="Times New Roman"/>
                        <a:cs typeface="Calibri"/>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-9 182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5"/>
                  </a:ext>
                </a:extLst>
              </a:tr>
              <a:tr h="261257">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Aktywa razem</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9 059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4</a:t>
                      </a:r>
                      <a:r>
                        <a:rPr lang="pl-PL" sz="1200" b="0" kern="1200" baseline="0" dirty="0">
                          <a:solidFill>
                            <a:schemeClr val="tx1">
                              <a:lumMod val="75000"/>
                              <a:lumOff val="25000"/>
                            </a:schemeClr>
                          </a:solidFill>
                          <a:effectLst/>
                          <a:latin typeface="+mn-lt"/>
                          <a:ea typeface="Times New Roman"/>
                          <a:cs typeface="Calibri"/>
                        </a:rPr>
                        <a:t> 725</a:t>
                      </a:r>
                      <a:endParaRPr lang="pl-PL" sz="1200" b="0" kern="1200" dirty="0">
                        <a:solidFill>
                          <a:schemeClr val="tx1">
                            <a:lumMod val="75000"/>
                            <a:lumOff val="25000"/>
                          </a:schemeClr>
                        </a:solidFill>
                        <a:effectLst/>
                        <a:latin typeface="+mn-lt"/>
                        <a:ea typeface="Times New Roman"/>
                        <a:cs typeface="Calibri"/>
                      </a:endParaRP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6"/>
                  </a:ext>
                </a:extLst>
              </a:tr>
              <a:tr h="273133">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Rzeczowe aktywa trwałe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935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346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7"/>
                  </a:ext>
                </a:extLst>
              </a:tr>
              <a:tr h="285007">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Należności krótkoterminowe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2</a:t>
                      </a:r>
                      <a:r>
                        <a:rPr lang="pl-PL" sz="1200" b="0" kern="1200" baseline="0" dirty="0">
                          <a:solidFill>
                            <a:schemeClr val="tx1">
                              <a:lumMod val="75000"/>
                              <a:lumOff val="25000"/>
                            </a:schemeClr>
                          </a:solidFill>
                          <a:effectLst/>
                          <a:latin typeface="+mn-lt"/>
                          <a:ea typeface="Times New Roman"/>
                          <a:cs typeface="Calibri"/>
                        </a:rPr>
                        <a:t> 507</a:t>
                      </a:r>
                      <a:endParaRPr lang="pl-PL" sz="1200" b="0" kern="1200" dirty="0">
                        <a:solidFill>
                          <a:schemeClr val="tx1">
                            <a:lumMod val="75000"/>
                            <a:lumOff val="25000"/>
                          </a:schemeClr>
                        </a:solidFill>
                        <a:effectLst/>
                        <a:latin typeface="+mn-lt"/>
                        <a:ea typeface="Times New Roman"/>
                        <a:cs typeface="Calibri"/>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316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8"/>
                  </a:ext>
                </a:extLst>
              </a:tr>
              <a:tr h="296884">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Zobowiązania krótkoterminowe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13</a:t>
                      </a:r>
                      <a:r>
                        <a:rPr lang="pl-PL" sz="1200" b="0" kern="1200" baseline="0" dirty="0">
                          <a:solidFill>
                            <a:schemeClr val="tx1">
                              <a:lumMod val="75000"/>
                              <a:lumOff val="25000"/>
                            </a:schemeClr>
                          </a:solidFill>
                          <a:effectLst/>
                          <a:latin typeface="+mn-lt"/>
                          <a:ea typeface="Times New Roman"/>
                          <a:cs typeface="Calibri"/>
                        </a:rPr>
                        <a:t> 432</a:t>
                      </a:r>
                      <a:endParaRPr lang="pl-PL" sz="1200" b="0" kern="1200" dirty="0">
                        <a:solidFill>
                          <a:schemeClr val="tx1">
                            <a:lumMod val="75000"/>
                            <a:lumOff val="25000"/>
                          </a:schemeClr>
                        </a:solidFill>
                        <a:effectLst/>
                        <a:latin typeface="+mn-lt"/>
                        <a:ea typeface="Times New Roman"/>
                        <a:cs typeface="Calibri"/>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3 228</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9"/>
                  </a:ext>
                </a:extLst>
              </a:tr>
              <a:tr h="273132">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Zobowiązania długoterminowe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359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0"/>
                  </a:ext>
                </a:extLst>
              </a:tr>
              <a:tr h="285008">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Kapitał własny</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-4 732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1 497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1"/>
                  </a:ext>
                </a:extLst>
              </a:tr>
              <a:tr h="261257">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Kapitał podstawowy</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3</a:t>
                      </a:r>
                      <a:r>
                        <a:rPr lang="pl-PL" sz="1200" b="0" kern="1200" baseline="0" dirty="0">
                          <a:solidFill>
                            <a:schemeClr val="tx1">
                              <a:lumMod val="75000"/>
                              <a:lumOff val="25000"/>
                            </a:schemeClr>
                          </a:solidFill>
                          <a:effectLst/>
                          <a:latin typeface="+mn-lt"/>
                          <a:ea typeface="Times New Roman"/>
                          <a:cs typeface="Calibri"/>
                        </a:rPr>
                        <a:t> 200</a:t>
                      </a:r>
                      <a:endParaRPr lang="pl-PL" sz="1200" b="0" kern="1200" dirty="0">
                        <a:solidFill>
                          <a:schemeClr val="tx1">
                            <a:lumMod val="75000"/>
                            <a:lumOff val="25000"/>
                          </a:schemeClr>
                        </a:solidFill>
                        <a:effectLst/>
                        <a:latin typeface="+mn-lt"/>
                        <a:ea typeface="Times New Roman"/>
                        <a:cs typeface="Calibri"/>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2 600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2"/>
                  </a:ext>
                </a:extLst>
              </a:tr>
              <a:tr h="320633">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Przepływy pieniężne netto z działalności operacyjnej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-8 808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-4 380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3"/>
                  </a:ext>
                </a:extLst>
              </a:tr>
              <a:tr h="332510">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Przepływy pieniężne netto z działalności inwestycyjnej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14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1 800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4"/>
                  </a:ext>
                </a:extLst>
              </a:tr>
              <a:tr h="285007">
                <a:tc>
                  <a:txBody>
                    <a:bodyPr/>
                    <a:lstStyle/>
                    <a:p>
                      <a:pPr algn="l" fontAlgn="ctr"/>
                      <a:r>
                        <a:rPr lang="pl-PL" sz="1200" b="0" i="0" u="none" strike="noStrike" kern="1200">
                          <a:solidFill>
                            <a:schemeClr val="tx1">
                              <a:lumMod val="75000"/>
                              <a:lumOff val="25000"/>
                            </a:schemeClr>
                          </a:solidFill>
                          <a:effectLst/>
                          <a:latin typeface="+mn-lt"/>
                          <a:ea typeface="+mn-ea"/>
                          <a:cs typeface="+mn-cs"/>
                        </a:rPr>
                        <a:t>Przepływy pieniężne netto z działalności finansowej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9 590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2 392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5"/>
                  </a:ext>
                </a:extLst>
              </a:tr>
              <a:tr h="285008">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Zmiana stanu środków pieniężnych</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796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-188</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6"/>
                  </a:ext>
                </a:extLst>
              </a:tr>
              <a:tr h="375858">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Strata na jedną akcję zwykłą z działalności</a:t>
                      </a:r>
                      <a:r>
                        <a:rPr lang="pl-PL" sz="1200" b="0" i="0" u="none" strike="noStrike" kern="1200" baseline="0" dirty="0">
                          <a:solidFill>
                            <a:schemeClr val="tx1">
                              <a:lumMod val="75000"/>
                              <a:lumOff val="25000"/>
                            </a:schemeClr>
                          </a:solidFill>
                          <a:effectLst/>
                          <a:latin typeface="+mn-lt"/>
                          <a:ea typeface="+mn-ea"/>
                          <a:cs typeface="+mn-cs"/>
                        </a:rPr>
                        <a:t> kontynuowanej i zaniechanej</a:t>
                      </a:r>
                      <a:endParaRPr lang="pl-PL" sz="1200" b="0" i="0" u="none" strike="noStrike" kern="1200" dirty="0">
                        <a:solidFill>
                          <a:schemeClr val="tx1">
                            <a:lumMod val="75000"/>
                            <a:lumOff val="25000"/>
                          </a:schemeClr>
                        </a:solidFill>
                        <a:effectLst/>
                        <a:latin typeface="+mn-lt"/>
                        <a:ea typeface="+mn-ea"/>
                        <a:cs typeface="+mn-cs"/>
                      </a:endParaRP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-0,19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-0,35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7"/>
                  </a:ext>
                </a:extLst>
              </a:tr>
              <a:tr h="375858">
                <a:tc>
                  <a:txBody>
                    <a:bodyPr/>
                    <a:lstStyle/>
                    <a:p>
                      <a:pPr marL="0" marR="0" indent="0" algn="l" defTabSz="1280128" rtl="0" eaLnBrk="1" fontAlgn="ctr" latinLnBrk="0" hangingPunct="1">
                        <a:lnSpc>
                          <a:spcPct val="100000"/>
                        </a:lnSpc>
                        <a:spcBef>
                          <a:spcPts val="0"/>
                        </a:spcBef>
                        <a:spcAft>
                          <a:spcPts val="0"/>
                        </a:spcAft>
                        <a:buClrTx/>
                        <a:buSzTx/>
                        <a:buFontTx/>
                        <a:buNone/>
                        <a:tabLst/>
                        <a:defRPr/>
                      </a:pPr>
                      <a:r>
                        <a:rPr lang="pl-PL" sz="1200" b="0" i="0" u="none" strike="noStrike" kern="1200" dirty="0">
                          <a:solidFill>
                            <a:schemeClr val="tx1">
                              <a:lumMod val="75000"/>
                              <a:lumOff val="25000"/>
                            </a:schemeClr>
                          </a:solidFill>
                          <a:effectLst/>
                          <a:latin typeface="+mn-lt"/>
                          <a:ea typeface="+mn-ea"/>
                          <a:cs typeface="+mn-cs"/>
                        </a:rPr>
                        <a:t>Strata na jedną akcję zwykłą z działalności</a:t>
                      </a:r>
                      <a:r>
                        <a:rPr lang="pl-PL" sz="1200" b="0" i="0" u="none" strike="noStrike" kern="1200" baseline="0" dirty="0">
                          <a:solidFill>
                            <a:schemeClr val="tx1">
                              <a:lumMod val="75000"/>
                              <a:lumOff val="25000"/>
                            </a:schemeClr>
                          </a:solidFill>
                          <a:effectLst/>
                          <a:latin typeface="+mn-lt"/>
                          <a:ea typeface="+mn-ea"/>
                          <a:cs typeface="+mn-cs"/>
                        </a:rPr>
                        <a:t> kontynuowanej</a:t>
                      </a:r>
                      <a:endParaRPr lang="pl-PL" sz="1200" b="0" i="0" u="none" strike="noStrike" kern="1200" dirty="0">
                        <a:solidFill>
                          <a:schemeClr val="tx1">
                            <a:lumMod val="75000"/>
                            <a:lumOff val="25000"/>
                          </a:schemeClr>
                        </a:solidFill>
                        <a:effectLst/>
                        <a:latin typeface="+mn-lt"/>
                        <a:ea typeface="+mn-ea"/>
                        <a:cs typeface="+mn-cs"/>
                      </a:endParaRP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-0,19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-0,38</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22"/>
                  </a:ext>
                </a:extLst>
              </a:tr>
              <a:tr h="375858">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Strata na jedną akcję zwykłą z działalności</a:t>
                      </a:r>
                      <a:r>
                        <a:rPr lang="pl-PL" sz="1200" b="0" i="0" u="none" strike="noStrike" kern="1200" baseline="0" dirty="0">
                          <a:solidFill>
                            <a:schemeClr val="tx1">
                              <a:lumMod val="75000"/>
                              <a:lumOff val="25000"/>
                            </a:schemeClr>
                          </a:solidFill>
                          <a:effectLst/>
                          <a:latin typeface="+mn-lt"/>
                          <a:ea typeface="+mn-ea"/>
                          <a:cs typeface="+mn-cs"/>
                        </a:rPr>
                        <a:t> kontynuowanej</a:t>
                      </a:r>
                      <a:endParaRPr lang="pl-PL" sz="1200" b="0" i="0" u="none" strike="noStrike" kern="1200" dirty="0">
                        <a:solidFill>
                          <a:schemeClr val="tx1">
                            <a:lumMod val="75000"/>
                            <a:lumOff val="25000"/>
                          </a:schemeClr>
                        </a:solidFill>
                        <a:effectLst/>
                        <a:latin typeface="+mn-lt"/>
                        <a:ea typeface="+mn-ea"/>
                        <a:cs typeface="+mn-cs"/>
                      </a:endParaRPr>
                    </a:p>
                  </a:txBody>
                  <a:tcPr marL="9525" marR="9525" marT="9525" marB="0" anchor="ctr">
                    <a:lnL>
                      <a:noFill/>
                    </a:lnL>
                    <a:lnR w="12700" cap="flat" cmpd="sng" algn="ctr">
                      <a:solidFill>
                        <a:srgbClr val="C0507B"/>
                      </a:solidFill>
                      <a:prstDash val="solid"/>
                      <a:round/>
                      <a:headEnd type="none" w="med" len="med"/>
                      <a:tailEnd type="none" w="med" len="med"/>
                    </a:lnR>
                    <a:lnT>
                      <a:noFill/>
                    </a:lnT>
                    <a:lnB w="12700" cap="flat" cmpd="sng" algn="ctr">
                      <a:solidFill>
                        <a:srgbClr val="C0507B"/>
                      </a:solidFill>
                      <a:prstDash val="solid"/>
                      <a:round/>
                      <a:headEnd type="none" w="med" len="med"/>
                      <a:tailEnd type="none" w="med" len="med"/>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-0,19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w="12700" cap="flat" cmpd="sng" algn="ctr">
                      <a:solidFill>
                        <a:srgbClr val="C0507B"/>
                      </a:solidFill>
                      <a:prstDash val="solid"/>
                      <a:round/>
                      <a:headEnd type="none" w="med" len="med"/>
                      <a:tailEnd type="none" w="med" len="med"/>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-0,38</a:t>
                      </a:r>
                    </a:p>
                  </a:txBody>
                  <a:tcPr marL="9525" marR="9525" marT="9525" marB="0" anchor="ctr">
                    <a:lnL w="12700" cap="flat" cmpd="sng" algn="ctr">
                      <a:solidFill>
                        <a:srgbClr val="C0507B"/>
                      </a:solidFill>
                      <a:prstDash val="solid"/>
                      <a:round/>
                      <a:headEnd type="none" w="med" len="med"/>
                      <a:tailEnd type="none" w="med" len="med"/>
                    </a:lnL>
                    <a:lnR>
                      <a:noFill/>
                    </a:lnR>
                    <a:lnT>
                      <a:noFill/>
                    </a:lnT>
                    <a:lnB w="12700" cap="flat" cmpd="sng" algn="ctr">
                      <a:solidFill>
                        <a:srgbClr val="C0507B"/>
                      </a:solidFill>
                      <a:prstDash val="solid"/>
                      <a:round/>
                      <a:headEnd type="none" w="med" len="med"/>
                      <a:tailEnd type="none" w="med" len="med"/>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w="12700" cap="flat" cmpd="sng" algn="ctr">
                      <a:solidFill>
                        <a:srgbClr val="C0507B"/>
                      </a:solidFill>
                      <a:prstDash val="solid"/>
                      <a:round/>
                      <a:headEnd type="none" w="med" len="med"/>
                      <a:tailEnd type="none" w="med" len="med"/>
                    </a:lnB>
                  </a:tcPr>
                </a:tc>
                <a:extLst>
                  <a:ext uri="{0D108BD9-81ED-4DB2-BD59-A6C34878D82A}">
                    <a16:rowId xmlns="" xmlns:a16="http://schemas.microsoft.com/office/drawing/2014/main" val="10018"/>
                  </a:ext>
                </a:extLst>
              </a:tr>
            </a:tbl>
          </a:graphicData>
        </a:graphic>
      </p:graphicFrame>
      <p:pic>
        <p:nvPicPr>
          <p:cNvPr id="12" name="Obraz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541577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ymbol zastępczy zawartości 6"/>
          <p:cNvGraphicFramePr>
            <a:graphicFrameLocks noGrp="1"/>
          </p:cNvGraphicFramePr>
          <p:nvPr>
            <p:ph sz="quarter" idx="14"/>
            <p:extLst>
              <p:ext uri="{D42A27DB-BD31-4B8C-83A1-F6EECF244321}">
                <p14:modId xmlns:p14="http://schemas.microsoft.com/office/powerpoint/2010/main" val="4087500535"/>
              </p:ext>
            </p:extLst>
          </p:nvPr>
        </p:nvGraphicFramePr>
        <p:xfrm>
          <a:off x="775288" y="767993"/>
          <a:ext cx="5409208" cy="8516868"/>
        </p:xfrm>
        <a:graphic>
          <a:graphicData uri="http://schemas.openxmlformats.org/drawingml/2006/table">
            <a:tbl>
              <a:tblPr firstRow="1" firstCol="1" bandRow="1">
                <a:tableStyleId>{5C22544A-7EE6-4342-B048-85BDC9FD1C3A}</a:tableStyleId>
              </a:tblPr>
              <a:tblGrid>
                <a:gridCol w="3171033">
                  <a:extLst>
                    <a:ext uri="{9D8B030D-6E8A-4147-A177-3AD203B41FA5}">
                      <a16:colId xmlns="" xmlns:a16="http://schemas.microsoft.com/office/drawing/2014/main" val="20000"/>
                    </a:ext>
                  </a:extLst>
                </a:gridCol>
                <a:gridCol w="837552">
                  <a:extLst>
                    <a:ext uri="{9D8B030D-6E8A-4147-A177-3AD203B41FA5}">
                      <a16:colId xmlns="" xmlns:a16="http://schemas.microsoft.com/office/drawing/2014/main" val="20001"/>
                    </a:ext>
                  </a:extLst>
                </a:gridCol>
                <a:gridCol w="591235">
                  <a:extLst>
                    <a:ext uri="{9D8B030D-6E8A-4147-A177-3AD203B41FA5}">
                      <a16:colId xmlns="" xmlns:a16="http://schemas.microsoft.com/office/drawing/2014/main" val="20002"/>
                    </a:ext>
                  </a:extLst>
                </a:gridCol>
                <a:gridCol w="809388">
                  <a:extLst>
                    <a:ext uri="{9D8B030D-6E8A-4147-A177-3AD203B41FA5}">
                      <a16:colId xmlns="" xmlns:a16="http://schemas.microsoft.com/office/drawing/2014/main" val="20003"/>
                    </a:ext>
                  </a:extLst>
                </a:gridCol>
              </a:tblGrid>
              <a:tr h="266654">
                <a:tc>
                  <a:txBody>
                    <a:bodyPr/>
                    <a:lstStyle/>
                    <a:p>
                      <a:pPr algn="ctr">
                        <a:lnSpc>
                          <a:spcPct val="107000"/>
                        </a:lnSpc>
                      </a:pPr>
                      <a:r>
                        <a:rPr lang="pl-PL" sz="1200" b="0" dirty="0">
                          <a:solidFill>
                            <a:schemeClr val="tx1"/>
                          </a:solidFill>
                          <a:effectLst/>
                          <a:latin typeface="+mj-lt"/>
                        </a:rPr>
                        <a:t>[tys. zł]</a:t>
                      </a: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r">
                        <a:lnSpc>
                          <a:spcPct val="107000"/>
                        </a:lnSpc>
                        <a:spcAft>
                          <a:spcPts val="0"/>
                        </a:spcAft>
                      </a:pPr>
                      <a:r>
                        <a:rPr lang="pl-PL" sz="1200" b="1" dirty="0">
                          <a:solidFill>
                            <a:schemeClr val="bg1"/>
                          </a:solidFill>
                          <a:effectLst/>
                          <a:latin typeface="+mj-lt"/>
                        </a:rPr>
                        <a:t>2019</a:t>
                      </a:r>
                      <a:endParaRPr lang="pl-PL" sz="12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C0507B"/>
                    </a:solidFill>
                  </a:tcPr>
                </a:tc>
                <a:tc>
                  <a:txBody>
                    <a:bodyPr/>
                    <a:lstStyle/>
                    <a:p>
                      <a:pPr algn="r">
                        <a:lnSpc>
                          <a:spcPct val="107000"/>
                        </a:lnSpc>
                        <a:spcAft>
                          <a:spcPts val="0"/>
                        </a:spcAft>
                      </a:pPr>
                      <a:r>
                        <a:rPr lang="pl-PL" sz="1200" b="0" dirty="0">
                          <a:solidFill>
                            <a:schemeClr val="tx1"/>
                          </a:solidFill>
                          <a:effectLst/>
                          <a:latin typeface="+mj-lt"/>
                        </a:rPr>
                        <a:t>2018</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Zmiana</a:t>
                      </a:r>
                    </a:p>
                  </a:txBody>
                  <a:tcPr marL="72000" marR="72000" marT="36000" marB="3600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66654">
                <a:tc>
                  <a:txBody>
                    <a:bodyPr/>
                    <a:lstStyle/>
                    <a:p>
                      <a:pPr algn="l">
                        <a:lnSpc>
                          <a:spcPct val="107000"/>
                        </a:lnSpc>
                        <a:spcAft>
                          <a:spcPts val="0"/>
                        </a:spcAft>
                      </a:pPr>
                      <a:r>
                        <a:rPr lang="pl-PL" sz="1200" b="0" dirty="0">
                          <a:solidFill>
                            <a:schemeClr val="tx1"/>
                          </a:solidFill>
                          <a:effectLst/>
                          <a:latin typeface="+mj-lt"/>
                        </a:rPr>
                        <a:t>Przychody ze sprzedaży</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9 654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8 549</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13%</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66654">
                <a:tc>
                  <a:txBody>
                    <a:bodyPr/>
                    <a:lstStyle/>
                    <a:p>
                      <a:pPr algn="l">
                        <a:lnSpc>
                          <a:spcPct val="107000"/>
                        </a:lnSpc>
                        <a:spcAft>
                          <a:spcPts val="0"/>
                        </a:spcAft>
                      </a:pPr>
                      <a:r>
                        <a:rPr lang="pl-PL" sz="1200" b="0" dirty="0">
                          <a:solidFill>
                            <a:schemeClr val="tx1"/>
                          </a:solidFill>
                          <a:effectLst/>
                          <a:latin typeface="+mj-lt"/>
                        </a:rPr>
                        <a:t>Pozostałe przychody operacyjne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197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1213%</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66654">
                <a:tc>
                  <a:txBody>
                    <a:bodyPr/>
                    <a:lstStyle/>
                    <a:p>
                      <a:pPr algn="l">
                        <a:lnSpc>
                          <a:spcPct val="107000"/>
                        </a:lnSpc>
                        <a:spcAft>
                          <a:spcPts val="0"/>
                        </a:spcAft>
                      </a:pPr>
                      <a:r>
                        <a:rPr lang="pl-PL" sz="1200" b="0" dirty="0">
                          <a:solidFill>
                            <a:schemeClr val="tx1"/>
                          </a:solidFill>
                          <a:effectLst/>
                          <a:latin typeface="+mj-lt"/>
                        </a:rPr>
                        <a:t>Zmiana stanu produktów</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-707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-112</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531%</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66654">
                <a:tc>
                  <a:txBody>
                    <a:bodyPr/>
                    <a:lstStyle/>
                    <a:p>
                      <a:pPr algn="l">
                        <a:lnSpc>
                          <a:spcPct val="107000"/>
                        </a:lnSpc>
                        <a:spcAft>
                          <a:spcPts val="0"/>
                        </a:spcAft>
                      </a:pPr>
                      <a:r>
                        <a:rPr lang="pl-PL" sz="1200" b="1" dirty="0">
                          <a:solidFill>
                            <a:schemeClr val="bg1"/>
                          </a:solidFill>
                          <a:effectLst/>
                          <a:latin typeface="+mj-lt"/>
                        </a:rPr>
                        <a:t>Razem przychody z działalności operacyjnej</a:t>
                      </a:r>
                      <a:endParaRPr lang="pl-PL" sz="12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algn="r" rtl="0" fontAlgn="ctr"/>
                      <a:r>
                        <a:rPr lang="pl-PL" sz="1200" b="1" i="0" u="none" strike="noStrike" dirty="0">
                          <a:solidFill>
                            <a:srgbClr val="FFFFFF"/>
                          </a:solidFill>
                          <a:effectLst/>
                          <a:latin typeface="Calibri Light"/>
                        </a:rPr>
                        <a:t>9 144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8 452</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8%</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04"/>
                  </a:ext>
                </a:extLst>
              </a:tr>
              <a:tr h="266654">
                <a:tc>
                  <a:txBody>
                    <a:bodyPr/>
                    <a:lstStyle/>
                    <a:p>
                      <a:pPr algn="l">
                        <a:lnSpc>
                          <a:spcPct val="107000"/>
                        </a:lnSpc>
                        <a:spcAft>
                          <a:spcPts val="0"/>
                        </a:spcAft>
                      </a:pPr>
                      <a:r>
                        <a:rPr lang="pl-PL" sz="1200" b="0" dirty="0">
                          <a:solidFill>
                            <a:schemeClr val="tx1"/>
                          </a:solidFill>
                          <a:effectLst/>
                          <a:latin typeface="+mj-lt"/>
                        </a:rPr>
                        <a:t>Amortyzacja</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598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366</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63%</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66654">
                <a:tc>
                  <a:txBody>
                    <a:bodyPr/>
                    <a:lstStyle/>
                    <a:p>
                      <a:pPr algn="l">
                        <a:lnSpc>
                          <a:spcPct val="107000"/>
                        </a:lnSpc>
                        <a:spcAft>
                          <a:spcPts val="0"/>
                        </a:spcAft>
                      </a:pPr>
                      <a:r>
                        <a:rPr lang="pl-PL" sz="1200" b="0" dirty="0">
                          <a:solidFill>
                            <a:schemeClr val="tx1"/>
                          </a:solidFill>
                          <a:effectLst/>
                          <a:latin typeface="+mj-lt"/>
                        </a:rPr>
                        <a:t>Zużycie materiałów i energii</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1 100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2 705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-59%</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66654">
                <a:tc>
                  <a:txBody>
                    <a:bodyPr/>
                    <a:lstStyle/>
                    <a:p>
                      <a:pPr algn="l">
                        <a:lnSpc>
                          <a:spcPct val="107000"/>
                        </a:lnSpc>
                        <a:spcAft>
                          <a:spcPts val="0"/>
                        </a:spcAft>
                      </a:pPr>
                      <a:r>
                        <a:rPr lang="pl-PL" sz="1200" b="0" dirty="0">
                          <a:solidFill>
                            <a:schemeClr val="tx1"/>
                          </a:solidFill>
                          <a:effectLst/>
                          <a:latin typeface="+mj-lt"/>
                        </a:rPr>
                        <a:t>Usługi obce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5 930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7 685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-23%</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66654">
                <a:tc>
                  <a:txBody>
                    <a:bodyPr/>
                    <a:lstStyle/>
                    <a:p>
                      <a:pPr algn="l">
                        <a:lnSpc>
                          <a:spcPct val="107000"/>
                        </a:lnSpc>
                        <a:spcAft>
                          <a:spcPts val="0"/>
                        </a:spcAft>
                      </a:pPr>
                      <a:r>
                        <a:rPr lang="pl-PL" sz="1200" b="0" dirty="0">
                          <a:solidFill>
                            <a:schemeClr val="tx1"/>
                          </a:solidFill>
                          <a:effectLst/>
                          <a:latin typeface="+mj-lt"/>
                        </a:rPr>
                        <a:t>Podatki i opłaty</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53</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30</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77%</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266654">
                <a:tc>
                  <a:txBody>
                    <a:bodyPr/>
                    <a:lstStyle/>
                    <a:p>
                      <a:pPr algn="l">
                        <a:lnSpc>
                          <a:spcPct val="107000"/>
                        </a:lnSpc>
                        <a:spcAft>
                          <a:spcPts val="0"/>
                        </a:spcAft>
                      </a:pPr>
                      <a:r>
                        <a:rPr lang="pl-PL" sz="1200" b="0" dirty="0">
                          <a:solidFill>
                            <a:schemeClr val="tx1"/>
                          </a:solidFill>
                          <a:effectLst/>
                          <a:latin typeface="+mj-lt"/>
                        </a:rPr>
                        <a:t>Wynagrodzenia</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1 993</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a:t>
                      </a:r>
                      <a:r>
                        <a:rPr lang="pl-PL" sz="1200" b="0" kern="1200" baseline="0" dirty="0">
                          <a:solidFill>
                            <a:schemeClr val="tx1"/>
                          </a:solidFill>
                          <a:effectLst/>
                          <a:latin typeface="+mj-lt"/>
                          <a:ea typeface="+mn-ea"/>
                          <a:cs typeface="+mn-cs"/>
                        </a:rPr>
                        <a:t> 091</a:t>
                      </a:r>
                      <a:endParaRPr lang="pl-PL" sz="1200" b="0" kern="1200" dirty="0">
                        <a:solidFill>
                          <a:schemeClr val="tx1"/>
                        </a:solidFill>
                        <a:effectLst/>
                        <a:latin typeface="+mj-lt"/>
                        <a:ea typeface="+mn-ea"/>
                        <a:cs typeface="+mn-cs"/>
                      </a:endParaRP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-5%</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266654">
                <a:tc>
                  <a:txBody>
                    <a:bodyPr/>
                    <a:lstStyle/>
                    <a:p>
                      <a:pPr algn="l">
                        <a:lnSpc>
                          <a:spcPct val="107000"/>
                        </a:lnSpc>
                        <a:spcAft>
                          <a:spcPts val="0"/>
                        </a:spcAft>
                      </a:pPr>
                      <a:r>
                        <a:rPr lang="pl-PL" sz="1200" b="0" dirty="0">
                          <a:solidFill>
                            <a:schemeClr val="tx1"/>
                          </a:solidFill>
                          <a:effectLst/>
                          <a:latin typeface="+mj-lt"/>
                        </a:rPr>
                        <a:t>Ubezpieczenia społeczne i inne świadczenia</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304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275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11%</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266654">
                <a:tc>
                  <a:txBody>
                    <a:bodyPr/>
                    <a:lstStyle/>
                    <a:p>
                      <a:pPr algn="l">
                        <a:lnSpc>
                          <a:spcPct val="107000"/>
                        </a:lnSpc>
                        <a:spcAft>
                          <a:spcPts val="0"/>
                        </a:spcAft>
                      </a:pPr>
                      <a:r>
                        <a:rPr lang="pl-PL" sz="1200" b="0" dirty="0">
                          <a:solidFill>
                            <a:schemeClr val="tx1"/>
                          </a:solidFill>
                          <a:effectLst/>
                          <a:latin typeface="+mj-lt"/>
                        </a:rPr>
                        <a:t>Pozostałe koszty rodzajowe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211</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111</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90%</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1"/>
                  </a:ext>
                </a:extLst>
              </a:tr>
              <a:tr h="266654">
                <a:tc>
                  <a:txBody>
                    <a:bodyPr/>
                    <a:lstStyle/>
                    <a:p>
                      <a:pPr algn="l">
                        <a:lnSpc>
                          <a:spcPct val="107000"/>
                        </a:lnSpc>
                        <a:spcAft>
                          <a:spcPts val="0"/>
                        </a:spcAft>
                      </a:pPr>
                      <a:r>
                        <a:rPr lang="pl-PL" sz="1200" b="0" dirty="0">
                          <a:solidFill>
                            <a:schemeClr val="tx1"/>
                          </a:solidFill>
                          <a:effectLst/>
                          <a:latin typeface="+mj-lt"/>
                        </a:rPr>
                        <a:t>Wartość sprzedanych towarów i materiałów</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3 304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100</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3 204%</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2"/>
                  </a:ext>
                </a:extLst>
              </a:tr>
              <a:tr h="266654">
                <a:tc>
                  <a:txBody>
                    <a:bodyPr/>
                    <a:lstStyle/>
                    <a:p>
                      <a:pPr algn="l">
                        <a:lnSpc>
                          <a:spcPct val="107000"/>
                        </a:lnSpc>
                        <a:spcAft>
                          <a:spcPts val="0"/>
                        </a:spcAft>
                      </a:pPr>
                      <a:r>
                        <a:rPr lang="pl-PL" sz="1200" b="0" dirty="0">
                          <a:solidFill>
                            <a:schemeClr val="tx1"/>
                          </a:solidFill>
                          <a:effectLst/>
                          <a:latin typeface="+mj-lt"/>
                        </a:rPr>
                        <a:t>Pozostałe koszty operacyjne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1 546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4 802</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-68%</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3"/>
                  </a:ext>
                </a:extLst>
              </a:tr>
              <a:tr h="266654">
                <a:tc>
                  <a:txBody>
                    <a:bodyPr/>
                    <a:lstStyle/>
                    <a:p>
                      <a:pPr marL="0" algn="l" defTabSz="1280128" rtl="0" eaLnBrk="1" fontAlgn="ctr" latinLnBrk="0" hangingPunct="1">
                        <a:lnSpc>
                          <a:spcPct val="107000"/>
                        </a:lnSpc>
                        <a:spcAft>
                          <a:spcPts val="0"/>
                        </a:spcAft>
                      </a:pPr>
                      <a:r>
                        <a:rPr lang="pl-PL" sz="1200" b="1" i="0" u="none" strike="noStrike" kern="1200" dirty="0">
                          <a:solidFill>
                            <a:schemeClr val="bg1"/>
                          </a:solidFill>
                          <a:effectLst/>
                          <a:latin typeface="+mj-lt"/>
                          <a:ea typeface="+mn-ea"/>
                          <a:cs typeface="+mn-cs"/>
                        </a:rPr>
                        <a:t>Koszty działalności operacyjnej</a:t>
                      </a: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algn="r" rtl="0" fontAlgn="ctr"/>
                      <a:r>
                        <a:rPr lang="pl-PL" sz="1200" b="1" i="0" u="none" strike="noStrike" dirty="0">
                          <a:solidFill>
                            <a:srgbClr val="FFFFFF"/>
                          </a:solidFill>
                          <a:effectLst/>
                          <a:latin typeface="Calibri Light"/>
                        </a:rPr>
                        <a:t>15 039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18 165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-17%</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14"/>
                  </a:ext>
                </a:extLst>
              </a:tr>
              <a:tr h="266654">
                <a:tc>
                  <a:txBody>
                    <a:bodyPr/>
                    <a:lstStyle/>
                    <a:p>
                      <a:pPr algn="l">
                        <a:lnSpc>
                          <a:spcPct val="107000"/>
                        </a:lnSpc>
                        <a:spcAft>
                          <a:spcPts val="0"/>
                        </a:spcAft>
                      </a:pPr>
                      <a:r>
                        <a:rPr lang="pl-PL" sz="1200" b="1" dirty="0">
                          <a:solidFill>
                            <a:schemeClr val="bg1"/>
                          </a:solidFill>
                          <a:effectLst/>
                          <a:latin typeface="+mj-lt"/>
                        </a:rPr>
                        <a:t>Zysk (strata) z działalności operacyjnej</a:t>
                      </a:r>
                      <a:endParaRPr lang="pl-PL" sz="12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algn="r" rtl="0" fontAlgn="ctr"/>
                      <a:r>
                        <a:rPr lang="pl-PL" sz="1200" b="1" i="0" u="none" strike="noStrike" dirty="0">
                          <a:solidFill>
                            <a:srgbClr val="FFFFFF"/>
                          </a:solidFill>
                          <a:effectLst/>
                          <a:latin typeface="Calibri Light"/>
                        </a:rPr>
                        <a:t>-5 895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-9 713</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-39%</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15"/>
                  </a:ext>
                </a:extLst>
              </a:tr>
              <a:tr h="266654">
                <a:tc>
                  <a:txBody>
                    <a:bodyPr/>
                    <a:lstStyle/>
                    <a:p>
                      <a:pPr algn="l">
                        <a:lnSpc>
                          <a:spcPct val="107000"/>
                        </a:lnSpc>
                        <a:spcAft>
                          <a:spcPts val="0"/>
                        </a:spcAft>
                      </a:pPr>
                      <a:r>
                        <a:rPr lang="pl-PL" sz="1200" b="0" dirty="0">
                          <a:solidFill>
                            <a:schemeClr val="tx1"/>
                          </a:solidFill>
                          <a:effectLst/>
                          <a:latin typeface="+mj-lt"/>
                        </a:rPr>
                        <a:t>Przychody finansowe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188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170</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11%</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6"/>
                  </a:ext>
                </a:extLst>
              </a:tr>
              <a:tr h="258052">
                <a:tc>
                  <a:txBody>
                    <a:bodyPr/>
                    <a:lstStyle/>
                    <a:p>
                      <a:pPr algn="l">
                        <a:lnSpc>
                          <a:spcPct val="107000"/>
                        </a:lnSpc>
                        <a:spcAft>
                          <a:spcPts val="0"/>
                        </a:spcAft>
                      </a:pPr>
                      <a:r>
                        <a:rPr lang="pl-PL" sz="1200" b="0" dirty="0">
                          <a:solidFill>
                            <a:schemeClr val="tx1"/>
                          </a:solidFill>
                          <a:effectLst/>
                          <a:latin typeface="+mj-lt"/>
                        </a:rPr>
                        <a:t>Koszty finansowe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521</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281</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85%</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7"/>
                  </a:ext>
                </a:extLst>
              </a:tr>
              <a:tr h="266654">
                <a:tc>
                  <a:txBody>
                    <a:bodyPr/>
                    <a:lstStyle/>
                    <a:p>
                      <a:pPr marL="0" algn="l" defTabSz="1280128" rtl="0" eaLnBrk="1" fontAlgn="ctr" latinLnBrk="0" hangingPunct="1">
                        <a:lnSpc>
                          <a:spcPct val="107000"/>
                        </a:lnSpc>
                        <a:spcAft>
                          <a:spcPts val="0"/>
                        </a:spcAft>
                      </a:pPr>
                      <a:r>
                        <a:rPr lang="pl-PL" sz="1200" b="1" i="0" u="none" strike="noStrike" kern="1200" dirty="0">
                          <a:solidFill>
                            <a:schemeClr val="bg1"/>
                          </a:solidFill>
                          <a:effectLst/>
                          <a:latin typeface="+mj-lt"/>
                          <a:ea typeface="+mn-ea"/>
                          <a:cs typeface="+mn-cs"/>
                        </a:rPr>
                        <a:t>Zysk (strata) przed opodatkowaniem</a:t>
                      </a: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algn="r" rtl="0" fontAlgn="ctr"/>
                      <a:r>
                        <a:rPr lang="pl-PL" sz="1200" b="1" i="0" u="none" strike="noStrike" dirty="0">
                          <a:solidFill>
                            <a:srgbClr val="FFFFFF"/>
                          </a:solidFill>
                          <a:effectLst/>
                          <a:latin typeface="Calibri Light"/>
                        </a:rPr>
                        <a:t>-6 228 </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-9</a:t>
                      </a:r>
                      <a:r>
                        <a:rPr lang="pl-PL" sz="1200" b="1" kern="1200" baseline="0" dirty="0">
                          <a:solidFill>
                            <a:schemeClr val="bg1"/>
                          </a:solidFill>
                          <a:effectLst/>
                          <a:latin typeface="+mj-lt"/>
                          <a:ea typeface="+mn-ea"/>
                          <a:cs typeface="+mn-cs"/>
                        </a:rPr>
                        <a:t> 824</a:t>
                      </a:r>
                      <a:endParaRPr lang="pl-PL" sz="1200" b="1" kern="1200" dirty="0">
                        <a:solidFill>
                          <a:schemeClr val="bg1"/>
                        </a:solidFill>
                        <a:effectLst/>
                        <a:latin typeface="+mj-lt"/>
                        <a:ea typeface="+mn-ea"/>
                        <a:cs typeface="+mn-cs"/>
                      </a:endParaRP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-37%</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18"/>
                  </a:ext>
                </a:extLst>
              </a:tr>
              <a:tr h="258052">
                <a:tc>
                  <a:txBody>
                    <a:bodyPr/>
                    <a:lstStyle/>
                    <a:p>
                      <a:pPr algn="l">
                        <a:lnSpc>
                          <a:spcPct val="107000"/>
                        </a:lnSpc>
                        <a:spcAft>
                          <a:spcPts val="0"/>
                        </a:spcAft>
                      </a:pPr>
                      <a:r>
                        <a:rPr lang="pl-PL" sz="1200" b="0" dirty="0">
                          <a:solidFill>
                            <a:schemeClr val="tx1"/>
                          </a:solidFill>
                          <a:effectLst/>
                          <a:latin typeface="+mj-lt"/>
                        </a:rPr>
                        <a:t>Podatek dochodowy</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27</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endParaRPr lang="pl-PL" sz="1200" b="0" kern="1200" dirty="0">
                        <a:solidFill>
                          <a:schemeClr val="tx1"/>
                        </a:solidFill>
                        <a:effectLst/>
                        <a:latin typeface="+mj-lt"/>
                        <a:ea typeface="+mn-ea"/>
                        <a:cs typeface="+mn-cs"/>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9"/>
                  </a:ext>
                </a:extLst>
              </a:tr>
              <a:tr h="266654">
                <a:tc>
                  <a:txBody>
                    <a:bodyPr/>
                    <a:lstStyle/>
                    <a:p>
                      <a:pPr algn="l">
                        <a:lnSpc>
                          <a:spcPct val="107000"/>
                        </a:lnSpc>
                        <a:spcAft>
                          <a:spcPts val="0"/>
                        </a:spcAft>
                      </a:pPr>
                      <a:r>
                        <a:rPr lang="pl-PL" sz="1200" b="1" dirty="0">
                          <a:solidFill>
                            <a:schemeClr val="bg1"/>
                          </a:solidFill>
                          <a:effectLst/>
                          <a:latin typeface="+mj-lt"/>
                        </a:rPr>
                        <a:t>Zysk (strata) netto z działalności</a:t>
                      </a:r>
                      <a:r>
                        <a:rPr lang="pl-PL" sz="1200" b="1" baseline="0" dirty="0">
                          <a:solidFill>
                            <a:schemeClr val="bg1"/>
                          </a:solidFill>
                          <a:effectLst/>
                          <a:latin typeface="+mj-lt"/>
                        </a:rPr>
                        <a:t> kontynuowanej</a:t>
                      </a:r>
                      <a:endParaRPr lang="pl-PL" sz="12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algn="r" rtl="0" fontAlgn="ctr"/>
                      <a:r>
                        <a:rPr lang="pl-PL" sz="1200" b="1" i="0" u="none" strike="noStrike" dirty="0">
                          <a:solidFill>
                            <a:srgbClr val="FFFFFF"/>
                          </a:solidFill>
                          <a:effectLst/>
                          <a:latin typeface="Calibri Light"/>
                        </a:rPr>
                        <a:t>-6 228 </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-9 851</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-37%</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20"/>
                  </a:ext>
                </a:extLst>
              </a:tr>
              <a:tr h="258052">
                <a:tc>
                  <a:txBody>
                    <a:bodyPr/>
                    <a:lstStyle/>
                    <a:p>
                      <a:pPr algn="l">
                        <a:lnSpc>
                          <a:spcPct val="107000"/>
                        </a:lnSpc>
                        <a:spcAft>
                          <a:spcPts val="0"/>
                        </a:spcAft>
                      </a:pPr>
                      <a:r>
                        <a:rPr lang="pl-PL" sz="1200" b="0" dirty="0">
                          <a:solidFill>
                            <a:schemeClr val="tx1"/>
                          </a:solidFill>
                          <a:effectLst/>
                          <a:latin typeface="+mj-lt"/>
                          <a:ea typeface="Calibri" panose="020F0502020204030204" pitchFamily="34" charset="0"/>
                          <a:cs typeface="Times New Roman" panose="02020603050405020304" pitchFamily="18" charset="0"/>
                        </a:rPr>
                        <a:t>Działalność</a:t>
                      </a:r>
                      <a:r>
                        <a:rPr lang="pl-PL" sz="1200" b="0" baseline="0" dirty="0">
                          <a:solidFill>
                            <a:schemeClr val="tx1"/>
                          </a:solidFill>
                          <a:effectLst/>
                          <a:latin typeface="+mj-lt"/>
                          <a:ea typeface="Calibri" panose="020F0502020204030204" pitchFamily="34" charset="0"/>
                          <a:cs typeface="Times New Roman" panose="02020603050405020304" pitchFamily="18" charset="0"/>
                        </a:rPr>
                        <a:t> zaniechana</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669</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endParaRPr lang="pl-PL" sz="1200" b="0" kern="1200" dirty="0">
                        <a:solidFill>
                          <a:schemeClr val="tx1"/>
                        </a:solidFill>
                        <a:effectLst/>
                        <a:latin typeface="+mj-lt"/>
                        <a:ea typeface="+mn-ea"/>
                        <a:cs typeface="+mn-cs"/>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23"/>
                  </a:ext>
                </a:extLst>
              </a:tr>
              <a:tr h="258052">
                <a:tc>
                  <a:txBody>
                    <a:bodyPr/>
                    <a:lstStyle/>
                    <a:p>
                      <a:pPr algn="l">
                        <a:lnSpc>
                          <a:spcPct val="107000"/>
                        </a:lnSpc>
                        <a:spcAft>
                          <a:spcPts val="0"/>
                        </a:spcAft>
                      </a:pPr>
                      <a:r>
                        <a:rPr lang="pl-PL" sz="1200" b="0" dirty="0">
                          <a:solidFill>
                            <a:schemeClr val="tx1"/>
                          </a:solidFill>
                          <a:effectLst/>
                          <a:latin typeface="+mj-lt"/>
                          <a:ea typeface="Calibri" panose="020F0502020204030204" pitchFamily="34" charset="0"/>
                          <a:cs typeface="Times New Roman" panose="02020603050405020304" pitchFamily="18" charset="0"/>
                        </a:rPr>
                        <a:t>Zysk na zbyciu działalności</a:t>
                      </a:r>
                      <a:r>
                        <a:rPr lang="pl-PL" sz="1200" b="0" baseline="0" dirty="0">
                          <a:solidFill>
                            <a:schemeClr val="tx1"/>
                          </a:solidFill>
                          <a:effectLst/>
                          <a:latin typeface="+mj-lt"/>
                          <a:ea typeface="Calibri" panose="020F0502020204030204" pitchFamily="34" charset="0"/>
                          <a:cs typeface="Times New Roman" panose="02020603050405020304" pitchFamily="18" charset="0"/>
                        </a:rPr>
                        <a:t> zaniechanej</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680</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endParaRPr lang="pl-PL" sz="1200" b="0" kern="1200" dirty="0">
                        <a:solidFill>
                          <a:schemeClr val="tx1"/>
                        </a:solidFill>
                        <a:effectLst/>
                        <a:latin typeface="+mj-lt"/>
                        <a:ea typeface="+mn-ea"/>
                        <a:cs typeface="+mn-cs"/>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24"/>
                  </a:ext>
                </a:extLst>
              </a:tr>
              <a:tr h="306659">
                <a:tc>
                  <a:txBody>
                    <a:bodyPr/>
                    <a:lstStyle/>
                    <a:p>
                      <a:pPr algn="l">
                        <a:lnSpc>
                          <a:spcPct val="107000"/>
                        </a:lnSpc>
                        <a:spcAft>
                          <a:spcPts val="0"/>
                        </a:spcAft>
                      </a:pPr>
                      <a:r>
                        <a:rPr lang="pl-PL" sz="1200" b="0" dirty="0">
                          <a:solidFill>
                            <a:schemeClr val="tx1"/>
                          </a:solidFill>
                          <a:effectLst/>
                          <a:latin typeface="+mj-lt"/>
                          <a:ea typeface="Calibri" panose="020F0502020204030204" pitchFamily="34" charset="0"/>
                          <a:cs typeface="Times New Roman" panose="02020603050405020304" pitchFamily="18" charset="0"/>
                        </a:rPr>
                        <a:t>Zysk</a:t>
                      </a:r>
                      <a:r>
                        <a:rPr lang="pl-PL" sz="1200" b="0" baseline="0" dirty="0">
                          <a:solidFill>
                            <a:schemeClr val="tx1"/>
                          </a:solidFill>
                          <a:effectLst/>
                          <a:latin typeface="+mj-lt"/>
                          <a:ea typeface="Calibri" panose="020F0502020204030204" pitchFamily="34" charset="0"/>
                          <a:cs typeface="Times New Roman" panose="02020603050405020304" pitchFamily="18" charset="0"/>
                        </a:rPr>
                        <a:t> (strata) netto z działalności zaniechanej</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-11</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endParaRPr lang="pl-PL" sz="1200" b="0" kern="1200" dirty="0">
                        <a:solidFill>
                          <a:schemeClr val="tx1"/>
                        </a:solidFill>
                        <a:effectLst/>
                        <a:latin typeface="+mj-lt"/>
                        <a:ea typeface="+mn-ea"/>
                        <a:cs typeface="+mn-cs"/>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25"/>
                  </a:ext>
                </a:extLst>
              </a:tr>
              <a:tr h="250399">
                <a:tc>
                  <a:txBody>
                    <a:bodyPr/>
                    <a:lstStyle/>
                    <a:p>
                      <a:pPr algn="l">
                        <a:lnSpc>
                          <a:spcPct val="107000"/>
                        </a:lnSpc>
                        <a:spcAft>
                          <a:spcPts val="0"/>
                        </a:spcAft>
                      </a:pPr>
                      <a:r>
                        <a:rPr lang="pl-PL"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rPr>
                        <a:t>Działalność</a:t>
                      </a:r>
                      <a:r>
                        <a:rPr lang="pl-PL" sz="1100" b="1" baseline="0" dirty="0">
                          <a:solidFill>
                            <a:schemeClr val="tx1">
                              <a:lumMod val="65000"/>
                              <a:lumOff val="35000"/>
                            </a:schemeClr>
                          </a:solidFill>
                          <a:effectLst/>
                          <a:latin typeface="+mj-lt"/>
                          <a:ea typeface="Calibri" panose="020F0502020204030204" pitchFamily="34" charset="0"/>
                          <a:cs typeface="Times New Roman" panose="02020603050405020304" pitchFamily="18" charset="0"/>
                        </a:rPr>
                        <a:t> kontynuowana</a:t>
                      </a:r>
                      <a:endParaRPr lang="pl-PL"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-6 228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-9 851</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-37%</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26"/>
                  </a:ext>
                </a:extLst>
              </a:tr>
              <a:tr h="321996">
                <a:tc>
                  <a:txBody>
                    <a:bodyPr/>
                    <a:lstStyle/>
                    <a:p>
                      <a:pPr algn="l">
                        <a:lnSpc>
                          <a:spcPct val="107000"/>
                        </a:lnSpc>
                        <a:spcAft>
                          <a:spcPts val="0"/>
                        </a:spcAft>
                      </a:pPr>
                      <a:r>
                        <a:rPr lang="pl-PL" sz="1200" b="0" dirty="0">
                          <a:solidFill>
                            <a:schemeClr val="tx1"/>
                          </a:solidFill>
                          <a:effectLst/>
                          <a:latin typeface="+mj-lt"/>
                        </a:rPr>
                        <a:t>Przypadający akcjonariuszom jednostki dominującej</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-6</a:t>
                      </a:r>
                      <a:r>
                        <a:rPr lang="pl-PL" sz="1200" b="0" kern="1200" baseline="0" dirty="0">
                          <a:solidFill>
                            <a:schemeClr val="tx1"/>
                          </a:solidFill>
                          <a:effectLst/>
                          <a:latin typeface="+mj-lt"/>
                          <a:ea typeface="+mn-ea"/>
                          <a:cs typeface="+mn-cs"/>
                        </a:rPr>
                        <a:t> 331</a:t>
                      </a:r>
                      <a:endParaRPr lang="pl-PL" sz="1200" b="0" kern="1200" dirty="0">
                        <a:solidFill>
                          <a:schemeClr val="tx1"/>
                        </a:solidFill>
                        <a:effectLst/>
                        <a:latin typeface="+mj-lt"/>
                        <a:ea typeface="+mn-ea"/>
                        <a:cs typeface="+mn-cs"/>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-9 744</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-35%</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21"/>
                  </a:ext>
                </a:extLst>
              </a:tr>
              <a:tr h="273241">
                <a:tc>
                  <a:txBody>
                    <a:bodyPr/>
                    <a:lstStyle/>
                    <a:p>
                      <a:pPr algn="l">
                        <a:lnSpc>
                          <a:spcPct val="107000"/>
                        </a:lnSpc>
                        <a:spcAft>
                          <a:spcPts val="0"/>
                        </a:spcAft>
                      </a:pPr>
                      <a:r>
                        <a:rPr lang="pl-PL" sz="1200" b="0" dirty="0">
                          <a:solidFill>
                            <a:schemeClr val="tx1"/>
                          </a:solidFill>
                          <a:effectLst/>
                          <a:latin typeface="+mj-lt"/>
                        </a:rPr>
                        <a:t>Przypadający</a:t>
                      </a:r>
                      <a:r>
                        <a:rPr lang="pl-PL" sz="1200" b="0" baseline="0" dirty="0">
                          <a:solidFill>
                            <a:schemeClr val="tx1"/>
                          </a:solidFill>
                          <a:effectLst/>
                          <a:latin typeface="+mj-lt"/>
                        </a:rPr>
                        <a:t> udziałom</a:t>
                      </a:r>
                      <a:r>
                        <a:rPr lang="pl-PL" sz="1200" b="0" dirty="0">
                          <a:solidFill>
                            <a:schemeClr val="tx1"/>
                          </a:solidFill>
                          <a:effectLst/>
                          <a:latin typeface="+mj-lt"/>
                        </a:rPr>
                        <a:t> niedającym kontroli</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103</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-107</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-196</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22"/>
                  </a:ext>
                </a:extLst>
              </a:tr>
              <a:tr h="284626">
                <a:tc>
                  <a:txBody>
                    <a:bodyPr/>
                    <a:lstStyle/>
                    <a:p>
                      <a:pPr algn="l">
                        <a:lnSpc>
                          <a:spcPct val="107000"/>
                        </a:lnSpc>
                        <a:spcAft>
                          <a:spcPts val="0"/>
                        </a:spcAft>
                      </a:pPr>
                      <a:r>
                        <a:rPr lang="pl-PL" sz="1200" b="1" kern="1200" dirty="0">
                          <a:solidFill>
                            <a:schemeClr val="tx1">
                              <a:lumMod val="65000"/>
                              <a:lumOff val="35000"/>
                            </a:schemeClr>
                          </a:solidFill>
                          <a:effectLst/>
                          <a:latin typeface="+mn-lt"/>
                          <a:ea typeface="Calibri" panose="020F0502020204030204" pitchFamily="34" charset="0"/>
                          <a:cs typeface="Times New Roman" panose="02020603050405020304" pitchFamily="18" charset="0"/>
                        </a:rPr>
                        <a:t>Działalność</a:t>
                      </a:r>
                      <a:r>
                        <a:rPr lang="pl-PL" sz="1200" b="1" kern="1200" baseline="0" dirty="0">
                          <a:solidFill>
                            <a:schemeClr val="tx1">
                              <a:lumMod val="65000"/>
                              <a:lumOff val="35000"/>
                            </a:schemeClr>
                          </a:solidFill>
                          <a:effectLst/>
                          <a:latin typeface="+mn-lt"/>
                          <a:ea typeface="Calibri" panose="020F0502020204030204" pitchFamily="34" charset="0"/>
                          <a:cs typeface="Times New Roman" panose="02020603050405020304" pitchFamily="18" charset="0"/>
                        </a:rPr>
                        <a:t> zaniechana</a:t>
                      </a:r>
                      <a:endParaRPr lang="pl-PL" sz="1200" b="1" kern="1200" dirty="0">
                        <a:solidFill>
                          <a:schemeClr val="tx1">
                            <a:lumMod val="65000"/>
                            <a:lumOff val="35000"/>
                          </a:schemeClr>
                        </a:solidFill>
                        <a:effectLst/>
                        <a:latin typeface="+mn-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669</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endParaRPr lang="pl-PL" sz="1200" b="0" kern="1200" dirty="0">
                        <a:solidFill>
                          <a:schemeClr val="tx1"/>
                        </a:solidFill>
                        <a:effectLst/>
                        <a:latin typeface="+mj-lt"/>
                        <a:ea typeface="+mn-ea"/>
                        <a:cs typeface="+mn-cs"/>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27"/>
                  </a:ext>
                </a:extLst>
              </a:tr>
              <a:tr h="341551">
                <a:tc>
                  <a:txBody>
                    <a:bodyPr/>
                    <a:lstStyle/>
                    <a:p>
                      <a:pPr algn="l">
                        <a:lnSpc>
                          <a:spcPct val="107000"/>
                        </a:lnSpc>
                        <a:spcAft>
                          <a:spcPts val="0"/>
                        </a:spcAft>
                      </a:pPr>
                      <a:r>
                        <a:rPr lang="pl-PL" sz="1200" b="0" dirty="0">
                          <a:solidFill>
                            <a:schemeClr val="tx1"/>
                          </a:solidFill>
                          <a:effectLst/>
                          <a:latin typeface="+mj-lt"/>
                        </a:rPr>
                        <a:t>Przypadający akcjonariuszom jednostki dominującej</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669</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endParaRPr lang="pl-PL" sz="1200" b="0" kern="1200" dirty="0">
                        <a:solidFill>
                          <a:schemeClr val="tx1"/>
                        </a:solidFill>
                        <a:effectLst/>
                        <a:latin typeface="+mj-lt"/>
                        <a:ea typeface="+mn-ea"/>
                        <a:cs typeface="+mn-cs"/>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28"/>
                  </a:ext>
                </a:extLst>
              </a:tr>
              <a:tr h="316865">
                <a:tc>
                  <a:txBody>
                    <a:bodyPr/>
                    <a:lstStyle/>
                    <a:p>
                      <a:pPr algn="l">
                        <a:lnSpc>
                          <a:spcPct val="107000"/>
                        </a:lnSpc>
                        <a:spcAft>
                          <a:spcPts val="0"/>
                        </a:spcAft>
                      </a:pPr>
                      <a:r>
                        <a:rPr lang="pl-PL" sz="1200" b="0" dirty="0">
                          <a:solidFill>
                            <a:schemeClr val="tx1"/>
                          </a:solidFill>
                          <a:effectLst/>
                          <a:latin typeface="+mj-lt"/>
                        </a:rPr>
                        <a:t>Przypadający</a:t>
                      </a:r>
                      <a:r>
                        <a:rPr lang="pl-PL" sz="1200" b="0" baseline="0" dirty="0">
                          <a:solidFill>
                            <a:schemeClr val="tx1"/>
                          </a:solidFill>
                          <a:effectLst/>
                          <a:latin typeface="+mj-lt"/>
                        </a:rPr>
                        <a:t> udziałom</a:t>
                      </a:r>
                      <a:r>
                        <a:rPr lang="pl-PL" sz="1200" b="0" dirty="0">
                          <a:solidFill>
                            <a:schemeClr val="tx1"/>
                          </a:solidFill>
                          <a:effectLst/>
                          <a:latin typeface="+mj-lt"/>
                        </a:rPr>
                        <a:t> niedającym kontroli</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endParaRPr lang="pl-PL" sz="1200" b="0" kern="1200" dirty="0">
                        <a:solidFill>
                          <a:schemeClr val="tx1"/>
                        </a:solidFill>
                        <a:effectLst/>
                        <a:latin typeface="+mj-lt"/>
                        <a:ea typeface="+mn-ea"/>
                        <a:cs typeface="+mn-cs"/>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29"/>
                  </a:ext>
                </a:extLst>
              </a:tr>
            </a:tbl>
          </a:graphicData>
        </a:graphic>
      </p:graphicFrame>
      <p:sp>
        <p:nvSpPr>
          <p:cNvPr id="2" name="Tytuł 1"/>
          <p:cNvSpPr>
            <a:spLocks noGrp="1"/>
          </p:cNvSpPr>
          <p:nvPr>
            <p:ph type="title"/>
          </p:nvPr>
        </p:nvSpPr>
        <p:spPr/>
        <p:txBody>
          <a:bodyPr/>
          <a:lstStyle/>
          <a:p>
            <a:r>
              <a:rPr lang="pl-PL" dirty="0"/>
              <a:t>Rachunek zysków i strat Grupy HubStyle</a:t>
            </a:r>
          </a:p>
        </p:txBody>
      </p:sp>
      <p:sp>
        <p:nvSpPr>
          <p:cNvPr id="3" name="Symbol zastępczy numeru slajdu 2"/>
          <p:cNvSpPr>
            <a:spLocks noGrp="1"/>
          </p:cNvSpPr>
          <p:nvPr>
            <p:ph type="sldNum" sz="quarter" idx="12"/>
          </p:nvPr>
        </p:nvSpPr>
        <p:spPr>
          <a:xfrm>
            <a:off x="8806660" y="8950914"/>
            <a:ext cx="2880360" cy="277200"/>
          </a:xfrm>
        </p:spPr>
        <p:txBody>
          <a:bodyPr/>
          <a:lstStyle/>
          <a:p>
            <a:fld id="{95AD31FC-7B9A-42A6-8347-069E99EC957F}" type="slidenum">
              <a:rPr lang="pl-PL" smtClean="0">
                <a:solidFill>
                  <a:prstClr val="black">
                    <a:tint val="75000"/>
                  </a:prstClr>
                </a:solidFill>
              </a:rPr>
              <a:pPr/>
              <a:t>22</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Sytuacja finansowa Grupy</a:t>
            </a:r>
          </a:p>
        </p:txBody>
      </p:sp>
      <p:sp>
        <p:nvSpPr>
          <p:cNvPr id="6" name="Symbol zastępczy zawartości 5"/>
          <p:cNvSpPr>
            <a:spLocks noGrp="1"/>
          </p:cNvSpPr>
          <p:nvPr>
            <p:ph sz="quarter" idx="15"/>
          </p:nvPr>
        </p:nvSpPr>
        <p:spPr/>
        <p:txBody>
          <a:bodyPr/>
          <a:lstStyle/>
          <a:p>
            <a:r>
              <a:rPr lang="pl-PL" dirty="0"/>
              <a:t>W roku 2019 przychody w Grupie Kapitałowej uległy zwiększeniu o 13% </a:t>
            </a:r>
            <a:br>
              <a:rPr lang="pl-PL" dirty="0"/>
            </a:br>
            <a:r>
              <a:rPr lang="pl-PL" dirty="0"/>
              <a:t>w stosunku do roku poprzedniego. Głównym czynnikiem wzrostu było zwiększenie wolumenu sprzedaży w nowych kanałach dystrybucji, hurtowym i </a:t>
            </a:r>
            <a:r>
              <a:rPr lang="pl-PL" dirty="0" err="1"/>
              <a:t>franczyzowym</a:t>
            </a:r>
            <a:r>
              <a:rPr lang="pl-PL" dirty="0"/>
              <a:t> oraz realizacja projektów odzieżowych dedykowanych konkretnemu odbiorcy. </a:t>
            </a:r>
          </a:p>
          <a:p>
            <a:r>
              <a:rPr lang="pl-PL" dirty="0"/>
              <a:t>W związku z faktem że spółka zależna </a:t>
            </a:r>
            <a:r>
              <a:rPr lang="pl-PL" dirty="0" err="1"/>
              <a:t>Sugarfree</a:t>
            </a:r>
            <a:r>
              <a:rPr lang="pl-PL" dirty="0"/>
              <a:t> nie zrealizowała                         w pierwszym półroczu 2019 r. założeń budżetowych określonych w planie finansowym spółki, Zarząd jednostki dominującej podjął decyzję o przeprowadzeniu testu na utratę wartości firmy na dzień 30.06.2019 r.,            w wyniku którego dokonano odpisu na wartość firmy w kwocie 848 tys. zł. </a:t>
            </a:r>
          </a:p>
          <a:p>
            <a:r>
              <a:rPr lang="pl-PL" dirty="0"/>
              <a:t>Na ostatni dzień bilansowy  ponownie przeprowadzono test na utratę aktywa w postaci udziałów spółki </a:t>
            </a:r>
            <a:r>
              <a:rPr lang="pl-PL" dirty="0" err="1"/>
              <a:t>Sugarfree</a:t>
            </a:r>
            <a:r>
              <a:rPr lang="pl-PL" dirty="0"/>
              <a:t>. Podstawą do przeprowadzenia testu były, zweryfikowane o nowo pozyskane kontrakty o znaczących wartościach, prognozy przychodów i wyników finansowych spółki.</a:t>
            </a:r>
          </a:p>
          <a:p>
            <a:r>
              <a:rPr lang="pl-PL" dirty="0"/>
              <a:t>Na podstawie przeprowadzonego testu  stwierdzono, że dokonany dotychczasowy odpis powinien być niższy o kwotę </a:t>
            </a:r>
            <a:r>
              <a:rPr lang="pl-PL" dirty="0" smtClean="0"/>
              <a:t>161 </a:t>
            </a:r>
            <a:r>
              <a:rPr lang="pl-PL" dirty="0" smtClean="0"/>
              <a:t> </a:t>
            </a:r>
            <a:r>
              <a:rPr lang="pl-PL" dirty="0"/>
              <a:t>tys. zł.    Jednakże ze względu na niepewność otoczenia spowodowanego między innymi sytuacją epidemiologiczną oraz zasadę ostrożności Zarząd spółki nie zdecydował o odwróceniu odpisu na wartość firmy.</a:t>
            </a: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1563" y="180120"/>
            <a:ext cx="717324" cy="288128"/>
          </a:xfrm>
          <a:prstGeom prst="rect">
            <a:avLst/>
          </a:prstGeom>
        </p:spPr>
      </p:pic>
    </p:spTree>
    <p:extLst>
      <p:ext uri="{BB962C8B-B14F-4D97-AF65-F5344CB8AC3E}">
        <p14:creationId xmlns:p14="http://schemas.microsoft.com/office/powerpoint/2010/main" val="2364518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Symbol zastępczy zawartości 10"/>
          <p:cNvGraphicFramePr>
            <a:graphicFrameLocks noGrp="1"/>
          </p:cNvGraphicFramePr>
          <p:nvPr>
            <p:ph sz="quarter" idx="14"/>
            <p:extLst>
              <p:ext uri="{D42A27DB-BD31-4B8C-83A1-F6EECF244321}">
                <p14:modId xmlns:p14="http://schemas.microsoft.com/office/powerpoint/2010/main" val="1174991393"/>
              </p:ext>
            </p:extLst>
          </p:nvPr>
        </p:nvGraphicFramePr>
        <p:xfrm>
          <a:off x="914400" y="933227"/>
          <a:ext cx="5054600" cy="4882258"/>
        </p:xfrm>
        <a:graphic>
          <a:graphicData uri="http://schemas.openxmlformats.org/drawingml/2006/table">
            <a:tbl>
              <a:tblPr/>
              <a:tblGrid>
                <a:gridCol w="3273243">
                  <a:extLst>
                    <a:ext uri="{9D8B030D-6E8A-4147-A177-3AD203B41FA5}">
                      <a16:colId xmlns="" xmlns:a16="http://schemas.microsoft.com/office/drawing/2014/main" val="20000"/>
                    </a:ext>
                  </a:extLst>
                </a:gridCol>
                <a:gridCol w="937997">
                  <a:extLst>
                    <a:ext uri="{9D8B030D-6E8A-4147-A177-3AD203B41FA5}">
                      <a16:colId xmlns="" xmlns:a16="http://schemas.microsoft.com/office/drawing/2014/main" val="20001"/>
                    </a:ext>
                  </a:extLst>
                </a:gridCol>
                <a:gridCol w="843360">
                  <a:extLst>
                    <a:ext uri="{9D8B030D-6E8A-4147-A177-3AD203B41FA5}">
                      <a16:colId xmlns="" xmlns:a16="http://schemas.microsoft.com/office/drawing/2014/main" val="20002"/>
                    </a:ext>
                  </a:extLst>
                </a:gridCol>
              </a:tblGrid>
              <a:tr h="281770">
                <a:tc>
                  <a:txBody>
                    <a:bodyPr/>
                    <a:lstStyle/>
                    <a:p>
                      <a:pPr algn="ctr" fontAlgn="ctr"/>
                      <a:r>
                        <a:rPr lang="pl-PL" sz="1200" b="1" i="0" u="none" strike="noStrike" dirty="0">
                          <a:solidFill>
                            <a:schemeClr val="tx1">
                              <a:lumMod val="75000"/>
                              <a:lumOff val="25000"/>
                            </a:schemeClr>
                          </a:solidFill>
                          <a:effectLst/>
                          <a:latin typeface="Calibri Light"/>
                        </a:rPr>
                        <a:t>Aktywa [tys. zł]</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noFill/>
                  </a:tcPr>
                </a:tc>
                <a:tc>
                  <a:txBody>
                    <a:bodyPr/>
                    <a:lstStyle/>
                    <a:p>
                      <a:pPr algn="ctr" fontAlgn="ctr"/>
                      <a:r>
                        <a:rPr lang="pl-PL" sz="1200" b="1" i="0" u="none" strike="noStrike" dirty="0">
                          <a:solidFill>
                            <a:srgbClr val="FFFFFF"/>
                          </a:solidFill>
                          <a:effectLst/>
                          <a:latin typeface="Calibri Light"/>
                        </a:rPr>
                        <a:t>31.12.2019</a:t>
                      </a:r>
                    </a:p>
                  </a:txBody>
                  <a:tcPr marL="8178" marR="8178" marT="8178"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a:noFill/>
                    </a:lnB>
                    <a:solidFill>
                      <a:srgbClr val="C0507B"/>
                    </a:solidFill>
                  </a:tcPr>
                </a:tc>
                <a:tc>
                  <a:txBody>
                    <a:bodyPr/>
                    <a:lstStyle/>
                    <a:p>
                      <a:pPr algn="ctr" fontAlgn="ctr"/>
                      <a:r>
                        <a:rPr lang="pl-PL" sz="1200" b="1" i="0" u="none" strike="noStrike" dirty="0">
                          <a:solidFill>
                            <a:schemeClr val="tx1">
                              <a:lumMod val="75000"/>
                              <a:lumOff val="25000"/>
                            </a:schemeClr>
                          </a:solidFill>
                          <a:effectLst/>
                          <a:latin typeface="Calibri Light"/>
                        </a:rPr>
                        <a:t>31.12.2018</a:t>
                      </a:r>
                      <a:r>
                        <a:rPr lang="pl-PL" sz="1200" b="1" i="0" u="none" strike="noStrike" baseline="0" dirty="0">
                          <a:solidFill>
                            <a:schemeClr val="tx1">
                              <a:lumMod val="75000"/>
                              <a:lumOff val="25000"/>
                            </a:schemeClr>
                          </a:solidFill>
                          <a:effectLst/>
                          <a:latin typeface="Calibri Light"/>
                        </a:rPr>
                        <a:t> </a:t>
                      </a:r>
                      <a:endParaRPr lang="pl-PL" sz="1200" b="1" i="0" u="none" strike="noStrike" dirty="0">
                        <a:solidFill>
                          <a:schemeClr val="tx1">
                            <a:lumMod val="75000"/>
                            <a:lumOff val="25000"/>
                          </a:schemeClr>
                        </a:solidFill>
                        <a:effectLst/>
                        <a:latin typeface="Calibri Light"/>
                      </a:endParaRPr>
                    </a:p>
                  </a:txBody>
                  <a:tcPr marL="8178" marR="8178" marT="8178" marB="0" anchor="ctr">
                    <a:lnL w="12700" cap="flat" cmpd="sng" algn="ctr">
                      <a:solidFill>
                        <a:srgbClr val="C0507B"/>
                      </a:solidFill>
                      <a:prstDash val="solid"/>
                      <a:round/>
                      <a:headEnd type="none" w="med" len="med"/>
                      <a:tailEnd type="none" w="med" len="med"/>
                    </a:lnL>
                    <a:lnR>
                      <a:noFill/>
                    </a:lnR>
                    <a:lnT>
                      <a:noFill/>
                    </a:lnT>
                    <a:lnB>
                      <a:noFill/>
                    </a:lnB>
                    <a:noFill/>
                  </a:tcPr>
                </a:tc>
                <a:extLst>
                  <a:ext uri="{0D108BD9-81ED-4DB2-BD59-A6C34878D82A}">
                    <a16:rowId xmlns="" xmlns:a16="http://schemas.microsoft.com/office/drawing/2014/main" val="10000"/>
                  </a:ext>
                </a:extLst>
              </a:tr>
              <a:tr h="281770">
                <a:tc>
                  <a:txBody>
                    <a:bodyPr/>
                    <a:lstStyle/>
                    <a:p>
                      <a:pPr algn="l" fontAlgn="ctr"/>
                      <a:r>
                        <a:rPr lang="pl-PL" sz="1200" b="1" i="0" u="none" strike="noStrike" dirty="0">
                          <a:solidFill>
                            <a:schemeClr val="bg1"/>
                          </a:solidFill>
                          <a:effectLst/>
                          <a:latin typeface="Calibri Light"/>
                        </a:rPr>
                        <a:t>I.   Aktywa trwałe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r" fontAlgn="ctr"/>
                      <a:r>
                        <a:rPr lang="pl-PL" sz="1200" b="1" i="0" u="none" strike="noStrike" kern="1200" dirty="0">
                          <a:solidFill>
                            <a:schemeClr val="bg1"/>
                          </a:solidFill>
                          <a:effectLst/>
                          <a:latin typeface="Calibri Light"/>
                          <a:ea typeface="+mn-ea"/>
                          <a:cs typeface="+mn-cs"/>
                        </a:rPr>
                        <a:t>2 036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r" fontAlgn="ctr"/>
                      <a:r>
                        <a:rPr lang="pl-PL" sz="1200" b="1" i="0" u="none" strike="noStrike" kern="1200" dirty="0">
                          <a:solidFill>
                            <a:schemeClr val="bg1"/>
                          </a:solidFill>
                          <a:effectLst/>
                          <a:latin typeface="Calibri Light"/>
                          <a:ea typeface="+mn-ea"/>
                          <a:cs typeface="+mn-cs"/>
                        </a:rPr>
                        <a:t>2 668</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01"/>
                  </a:ext>
                </a:extLst>
              </a:tr>
              <a:tr h="281770">
                <a:tc>
                  <a:txBody>
                    <a:bodyPr/>
                    <a:lstStyle/>
                    <a:p>
                      <a:pPr algn="l" fontAlgn="ctr"/>
                      <a:r>
                        <a:rPr lang="pl-PL" sz="1200" b="0" i="0" u="none" strike="noStrike">
                          <a:solidFill>
                            <a:srgbClr val="3B3838"/>
                          </a:solidFill>
                          <a:effectLst/>
                          <a:latin typeface="Calibri Light"/>
                        </a:rPr>
                        <a:t>1.   Wartości niematerialne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1 014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1 289</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281770">
                <a:tc>
                  <a:txBody>
                    <a:bodyPr/>
                    <a:lstStyle/>
                    <a:p>
                      <a:pPr algn="l" fontAlgn="ctr"/>
                      <a:r>
                        <a:rPr lang="pl-PL" sz="1200" b="0" i="0" u="none" strike="noStrike">
                          <a:solidFill>
                            <a:srgbClr val="3B3838"/>
                          </a:solidFill>
                          <a:effectLst/>
                          <a:latin typeface="Calibri Light"/>
                        </a:rPr>
                        <a:t>2.   Wartości firmy</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87 </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936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3"/>
                  </a:ext>
                </a:extLst>
              </a:tr>
              <a:tr h="281770">
                <a:tc>
                  <a:txBody>
                    <a:bodyPr/>
                    <a:lstStyle/>
                    <a:p>
                      <a:pPr algn="l" fontAlgn="ctr"/>
                      <a:r>
                        <a:rPr lang="pl-PL" sz="1200" b="0" i="0" u="none" strike="noStrike" dirty="0">
                          <a:solidFill>
                            <a:srgbClr val="3B3838"/>
                          </a:solidFill>
                          <a:effectLst/>
                          <a:latin typeface="Calibri Light"/>
                        </a:rPr>
                        <a:t>3.   Inwestycje w jednostki zależne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44450" marR="4445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4"/>
                  </a:ext>
                </a:extLst>
              </a:tr>
              <a:tr h="281770">
                <a:tc>
                  <a:txBody>
                    <a:bodyPr/>
                    <a:lstStyle/>
                    <a:p>
                      <a:pPr algn="l" fontAlgn="ctr"/>
                      <a:r>
                        <a:rPr lang="pl-PL" sz="1200" b="0" i="0" u="none" strike="noStrike">
                          <a:solidFill>
                            <a:srgbClr val="3B3838"/>
                          </a:solidFill>
                          <a:effectLst/>
                          <a:latin typeface="Calibri Light"/>
                        </a:rPr>
                        <a:t>4.   Rzeczowe aktywa trwałe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935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346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5"/>
                  </a:ext>
                </a:extLst>
              </a:tr>
              <a:tr h="281770">
                <a:tc>
                  <a:txBody>
                    <a:bodyPr/>
                    <a:lstStyle/>
                    <a:p>
                      <a:pPr algn="l" fontAlgn="ctr"/>
                      <a:r>
                        <a:rPr lang="pl-PL" sz="1200" b="0" i="0" u="none" strike="noStrike" dirty="0">
                          <a:solidFill>
                            <a:srgbClr val="3B3838"/>
                          </a:solidFill>
                          <a:effectLst/>
                          <a:latin typeface="Calibri Light"/>
                        </a:rPr>
                        <a:t>5.   Należności długoterminowe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97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281770">
                <a:tc>
                  <a:txBody>
                    <a:bodyPr/>
                    <a:lstStyle/>
                    <a:p>
                      <a:pPr algn="l" fontAlgn="ctr"/>
                      <a:r>
                        <a:rPr lang="pl-PL" sz="1200" b="0" i="0" u="none" strike="noStrike">
                          <a:solidFill>
                            <a:srgbClr val="3B3838"/>
                          </a:solidFill>
                          <a:effectLst/>
                          <a:latin typeface="Calibri Light"/>
                        </a:rPr>
                        <a:t>6.   Udzielone pożyczki długoterminowe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44450" marR="4445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359002">
                <a:tc>
                  <a:txBody>
                    <a:bodyPr/>
                    <a:lstStyle/>
                    <a:p>
                      <a:pPr algn="l" fontAlgn="ctr"/>
                      <a:r>
                        <a:rPr lang="pl-PL" sz="1200" b="0" i="0" u="none" strike="noStrike">
                          <a:solidFill>
                            <a:srgbClr val="3B3838"/>
                          </a:solidFill>
                          <a:effectLst/>
                          <a:latin typeface="Calibri Light"/>
                        </a:rPr>
                        <a:t>7.  Aktywa z tytułu odroczonego podatku dochodowego</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8"/>
                  </a:ext>
                </a:extLst>
              </a:tr>
              <a:tr h="281770">
                <a:tc>
                  <a:txBody>
                    <a:bodyPr/>
                    <a:lstStyle/>
                    <a:p>
                      <a:pPr algn="l" fontAlgn="ctr"/>
                      <a:r>
                        <a:rPr lang="pl-PL" sz="1200" b="0" i="0" u="none" strike="noStrike" dirty="0">
                          <a:solidFill>
                            <a:srgbClr val="3B3838"/>
                          </a:solidFill>
                          <a:effectLst/>
                          <a:latin typeface="Calibri Light"/>
                        </a:rPr>
                        <a:t>8. Inne aktywa długoterminowe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44450" marR="4445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9"/>
                  </a:ext>
                </a:extLst>
              </a:tr>
              <a:tr h="281770">
                <a:tc>
                  <a:txBody>
                    <a:bodyPr/>
                    <a:lstStyle/>
                    <a:p>
                      <a:pPr algn="l" fontAlgn="ctr"/>
                      <a:r>
                        <a:rPr lang="pl-PL" sz="1200" b="1" i="0" u="none" strike="noStrike" dirty="0">
                          <a:solidFill>
                            <a:schemeClr val="bg1"/>
                          </a:solidFill>
                          <a:effectLst/>
                          <a:latin typeface="Calibri Light"/>
                        </a:rPr>
                        <a:t>II.  Aktywa obrotowe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7</a:t>
                      </a:r>
                      <a:r>
                        <a:rPr lang="pl-PL" sz="1200" b="1" i="0" u="none" strike="noStrike" kern="1200" baseline="0" dirty="0">
                          <a:solidFill>
                            <a:schemeClr val="bg1"/>
                          </a:solidFill>
                          <a:effectLst/>
                          <a:latin typeface="Calibri Light"/>
                          <a:ea typeface="+mn-ea"/>
                          <a:cs typeface="+mn-cs"/>
                        </a:rPr>
                        <a:t> 023</a:t>
                      </a:r>
                      <a:endParaRPr lang="pl-PL" sz="1200" b="1" i="0" u="none" strike="noStrike" kern="1200" dirty="0">
                        <a:solidFill>
                          <a:schemeClr val="bg1"/>
                        </a:solidFill>
                        <a:effectLst/>
                        <a:latin typeface="Calibri Light"/>
                        <a:ea typeface="+mn-ea"/>
                        <a:cs typeface="+mn-cs"/>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2 057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10"/>
                  </a:ext>
                </a:extLst>
              </a:tr>
              <a:tr h="281770">
                <a:tc>
                  <a:txBody>
                    <a:bodyPr/>
                    <a:lstStyle/>
                    <a:p>
                      <a:pPr algn="l" fontAlgn="ctr"/>
                      <a:r>
                        <a:rPr lang="pl-PL" sz="1200" b="0" i="0" u="none" strike="noStrike" dirty="0">
                          <a:solidFill>
                            <a:srgbClr val="3B3838"/>
                          </a:solidFill>
                          <a:effectLst/>
                          <a:latin typeface="Calibri Light"/>
                        </a:rPr>
                        <a:t>1.  Zapasy</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3 452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1 511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1"/>
                  </a:ext>
                </a:extLst>
              </a:tr>
              <a:tr h="281770">
                <a:tc>
                  <a:txBody>
                    <a:bodyPr/>
                    <a:lstStyle/>
                    <a:p>
                      <a:pPr algn="l" fontAlgn="ctr"/>
                      <a:r>
                        <a:rPr lang="pl-PL" sz="1200" b="0" i="0" u="none" strike="noStrike">
                          <a:solidFill>
                            <a:srgbClr val="3B3838"/>
                          </a:solidFill>
                          <a:effectLst/>
                          <a:latin typeface="Calibri Light"/>
                        </a:rPr>
                        <a:t>2.  Należności krótkoterminowe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2 507 </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316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2"/>
                  </a:ext>
                </a:extLst>
              </a:tr>
              <a:tr h="281770">
                <a:tc>
                  <a:txBody>
                    <a:bodyPr/>
                    <a:lstStyle/>
                    <a:p>
                      <a:pPr algn="l" fontAlgn="ctr"/>
                      <a:r>
                        <a:rPr lang="pl-PL" sz="1200" b="0" i="0" u="none" strike="noStrike" dirty="0">
                          <a:solidFill>
                            <a:srgbClr val="3B3838"/>
                          </a:solidFill>
                          <a:effectLst/>
                          <a:latin typeface="Calibri Light"/>
                        </a:rPr>
                        <a:t>3.  Udzielone pożyczki krótkoterminowe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3"/>
                  </a:ext>
                </a:extLst>
              </a:tr>
              <a:tr h="281770">
                <a:tc>
                  <a:txBody>
                    <a:bodyPr/>
                    <a:lstStyle/>
                    <a:p>
                      <a:pPr algn="l" fontAlgn="ctr"/>
                      <a:r>
                        <a:rPr lang="pl-PL" sz="1200" b="0" i="0" u="none" strike="noStrike">
                          <a:solidFill>
                            <a:srgbClr val="3B3838"/>
                          </a:solidFill>
                          <a:effectLst/>
                          <a:latin typeface="Calibri Light"/>
                        </a:rPr>
                        <a:t>4.  Środki pieniężne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817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21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4"/>
                  </a:ext>
                </a:extLst>
              </a:tr>
              <a:tr h="281770">
                <a:tc>
                  <a:txBody>
                    <a:bodyPr/>
                    <a:lstStyle/>
                    <a:p>
                      <a:pPr algn="l" fontAlgn="ctr"/>
                      <a:r>
                        <a:rPr lang="pl-PL" sz="1200" b="0" i="0" u="none" strike="noStrike" dirty="0">
                          <a:solidFill>
                            <a:srgbClr val="3B3838"/>
                          </a:solidFill>
                          <a:effectLst/>
                          <a:latin typeface="Calibri Light"/>
                        </a:rPr>
                        <a:t>5.  Inne aktywa</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247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209</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5"/>
                  </a:ext>
                </a:extLst>
              </a:tr>
              <a:tr h="281770">
                <a:tc>
                  <a:txBody>
                    <a:bodyPr/>
                    <a:lstStyle/>
                    <a:p>
                      <a:pPr algn="l" fontAlgn="ctr"/>
                      <a:r>
                        <a:rPr lang="pl-PL" sz="1200" b="1" i="0" u="none" strike="noStrike" dirty="0">
                          <a:solidFill>
                            <a:schemeClr val="bg1"/>
                          </a:solidFill>
                          <a:effectLst/>
                          <a:latin typeface="Calibri Light"/>
                        </a:rPr>
                        <a:t>Aktywa razem</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9</a:t>
                      </a:r>
                      <a:r>
                        <a:rPr lang="pl-PL" sz="1200" b="1" i="0" u="none" strike="noStrike" kern="1200" baseline="0" dirty="0">
                          <a:solidFill>
                            <a:schemeClr val="bg1"/>
                          </a:solidFill>
                          <a:effectLst/>
                          <a:latin typeface="Calibri Light"/>
                          <a:ea typeface="+mn-ea"/>
                          <a:cs typeface="+mn-cs"/>
                        </a:rPr>
                        <a:t> 059</a:t>
                      </a:r>
                      <a:endParaRPr lang="pl-PL" sz="1200" b="1" i="0" u="none" strike="noStrike" kern="1200" dirty="0">
                        <a:solidFill>
                          <a:schemeClr val="bg1"/>
                        </a:solidFill>
                        <a:effectLst/>
                        <a:latin typeface="Calibri Light"/>
                        <a:ea typeface="+mn-ea"/>
                        <a:cs typeface="+mn-cs"/>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w="12700" cap="flat" cmpd="sng" algn="ctr">
                      <a:solidFill>
                        <a:srgbClr val="C0507B"/>
                      </a:solidFill>
                      <a:prstDash val="solid"/>
                      <a:round/>
                      <a:headEnd type="none" w="med" len="med"/>
                      <a:tailEnd type="none" w="med" len="med"/>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4 725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16"/>
                  </a:ext>
                </a:extLst>
              </a:tr>
            </a:tbl>
          </a:graphicData>
        </a:graphic>
      </p:graphicFrame>
      <p:sp>
        <p:nvSpPr>
          <p:cNvPr id="14" name="Symbol zastępczy zawartości 5"/>
          <p:cNvSpPr>
            <a:spLocks noGrp="1"/>
          </p:cNvSpPr>
          <p:nvPr>
            <p:ph sz="quarter" idx="15"/>
          </p:nvPr>
        </p:nvSpPr>
        <p:spPr>
          <a:xfrm>
            <a:off x="6840000" y="864000"/>
            <a:ext cx="4896000" cy="8075840"/>
          </a:xfrm>
        </p:spPr>
        <p:txBody>
          <a:bodyPr/>
          <a:lstStyle/>
          <a:p>
            <a:r>
              <a:rPr lang="pl-PL" b="1" dirty="0">
                <a:solidFill>
                  <a:srgbClr val="C7658A"/>
                </a:solidFill>
              </a:rPr>
              <a:t>Sytuacja majątkowa  Grupy</a:t>
            </a:r>
          </a:p>
          <a:p>
            <a:r>
              <a:rPr lang="pl-PL" dirty="0"/>
              <a:t>Na dzień 01.01.2019 Grupa zastosowała po raz pierwszy MSSF 16 ,  w wyniku czego  umowa najmu lokalu użytkowego, wykorzystywanego na sklep została zidentyfikowana jako umowa leasingu finansowego. Wartość aktywa z tytułu prawa do użytkowania  na ostatni dzień bilansowy wyniosła 484 tys. zł. </a:t>
            </a:r>
          </a:p>
          <a:p>
            <a:r>
              <a:rPr lang="pl-PL" dirty="0"/>
              <a:t>Dodatkowo  Grupa ujęła w sprawozdaniu dwie umowy leasingu finansowego dotyczące środków transportu zawartych w 2019 , o wartości netto 172 tys. zł. </a:t>
            </a:r>
          </a:p>
          <a:p>
            <a:r>
              <a:rPr lang="pl-PL" dirty="0"/>
              <a:t>Znaczący wzrost zapasów w aktywach Grupy wynika z  opłaconych zaliczek na towary , których dostawa miała miejsce w 2020 roku.</a:t>
            </a:r>
          </a:p>
          <a:p>
            <a:r>
              <a:rPr lang="pl-PL" dirty="0"/>
              <a:t>Na zmianę struktury aktywów obrotowych wpłynął również poziom należności krótkoterminowych, co wynika  z transakcji dokonanej w miesiącu grudniu ze spółka </a:t>
            </a:r>
            <a:r>
              <a:rPr lang="pl-PL" dirty="0" err="1"/>
              <a:t>Lidl</a:t>
            </a:r>
            <a:r>
              <a:rPr lang="pl-PL" dirty="0"/>
              <a:t>, o łącznej wartości 1.686 tys. zł. , która została uregulowana w miesiącu styczniu 2020. </a:t>
            </a:r>
          </a:p>
          <a:p>
            <a:endParaRPr lang="pl-PL" dirty="0"/>
          </a:p>
        </p:txBody>
      </p:sp>
      <p:sp>
        <p:nvSpPr>
          <p:cNvPr id="2" name="Tytuł 1"/>
          <p:cNvSpPr>
            <a:spLocks noGrp="1"/>
          </p:cNvSpPr>
          <p:nvPr>
            <p:ph type="title"/>
          </p:nvPr>
        </p:nvSpPr>
        <p:spPr/>
        <p:txBody>
          <a:bodyPr/>
          <a:lstStyle/>
          <a:p>
            <a:r>
              <a:rPr lang="pl-PL" dirty="0"/>
              <a:t>Sytuacja majątkowa Grupy HubStyle - struktura aktywów</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23</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Sytuacja finansowa Grupy</a:t>
            </a:r>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4267" y="183160"/>
            <a:ext cx="717324" cy="288128"/>
          </a:xfrm>
          <a:prstGeom prst="rect">
            <a:avLst/>
          </a:prstGeom>
        </p:spPr>
      </p:pic>
    </p:spTree>
    <p:extLst>
      <p:ext uri="{BB962C8B-B14F-4D97-AF65-F5344CB8AC3E}">
        <p14:creationId xmlns:p14="http://schemas.microsoft.com/office/powerpoint/2010/main" val="3897421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Sytuacja majątkowa Grupy HubStyle - struktura pasywów</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24</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Sytuacja finansowa Grupy</a:t>
            </a:r>
          </a:p>
        </p:txBody>
      </p:sp>
      <p:sp>
        <p:nvSpPr>
          <p:cNvPr id="6" name="Symbol zastępczy zawartości 5"/>
          <p:cNvSpPr>
            <a:spLocks noGrp="1"/>
          </p:cNvSpPr>
          <p:nvPr>
            <p:ph sz="quarter" idx="15"/>
          </p:nvPr>
        </p:nvSpPr>
        <p:spPr>
          <a:xfrm>
            <a:off x="6840000" y="864000"/>
            <a:ext cx="4896000" cy="3406786"/>
          </a:xfrm>
        </p:spPr>
        <p:txBody>
          <a:bodyPr>
            <a:normAutofit/>
          </a:bodyPr>
          <a:lstStyle/>
          <a:p>
            <a:r>
              <a:rPr lang="pl-PL" dirty="0"/>
              <a:t>Na dzień 31 grudnia 2019 roku głównym źródłem finansowania jest kapitał obcy, a głównie pożyczki od jednego z akcjonariuszy Dawida Urbana. Saldo zobowiązań z tytułu pożyczek na dzień kończący rok obrotowy wynosi 8.642 tys. zł. Dodatkowym źródłem finansowania były wyemitowane obligacje serii A w spółce zależnej od Emitenta </a:t>
            </a:r>
            <a:r>
              <a:rPr lang="pl-PL" dirty="0" err="1"/>
              <a:t>Sugarfree</a:t>
            </a:r>
            <a:r>
              <a:rPr lang="pl-PL" dirty="0"/>
              <a:t> </a:t>
            </a:r>
            <a:r>
              <a:rPr lang="pl-PL" dirty="0" err="1"/>
              <a:t>Sp.z</a:t>
            </a:r>
            <a:r>
              <a:rPr lang="pl-PL" dirty="0"/>
              <a:t> o.o. o łącznej wartości 500 tys. zł.   Spółka zaciągnęła również dodatkowe zobowiązania finansowe związane z zawartymi umowami leasingu. </a:t>
            </a:r>
          </a:p>
        </p:txBody>
      </p:sp>
      <p:graphicFrame>
        <p:nvGraphicFramePr>
          <p:cNvPr id="8" name="Wykres 7"/>
          <p:cNvGraphicFramePr/>
          <p:nvPr>
            <p:extLst>
              <p:ext uri="{D42A27DB-BD31-4B8C-83A1-F6EECF244321}">
                <p14:modId xmlns:p14="http://schemas.microsoft.com/office/powerpoint/2010/main" val="1025449513"/>
              </p:ext>
            </p:extLst>
          </p:nvPr>
        </p:nvGraphicFramePr>
        <p:xfrm>
          <a:off x="6839999" y="4185939"/>
          <a:ext cx="4891625" cy="39060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Symbol zastępczy zawartości 11"/>
          <p:cNvGraphicFramePr>
            <a:graphicFrameLocks noGrp="1"/>
          </p:cNvGraphicFramePr>
          <p:nvPr>
            <p:ph sz="quarter" idx="14"/>
            <p:extLst>
              <p:ext uri="{D42A27DB-BD31-4B8C-83A1-F6EECF244321}">
                <p14:modId xmlns:p14="http://schemas.microsoft.com/office/powerpoint/2010/main" val="19064287"/>
              </p:ext>
            </p:extLst>
          </p:nvPr>
        </p:nvGraphicFramePr>
        <p:xfrm>
          <a:off x="914401" y="953572"/>
          <a:ext cx="5054599" cy="5369186"/>
        </p:xfrm>
        <a:graphic>
          <a:graphicData uri="http://schemas.openxmlformats.org/drawingml/2006/table">
            <a:tbl>
              <a:tblPr/>
              <a:tblGrid>
                <a:gridCol w="3273243">
                  <a:extLst>
                    <a:ext uri="{9D8B030D-6E8A-4147-A177-3AD203B41FA5}">
                      <a16:colId xmlns="" xmlns:a16="http://schemas.microsoft.com/office/drawing/2014/main" val="20000"/>
                    </a:ext>
                  </a:extLst>
                </a:gridCol>
                <a:gridCol w="890678">
                  <a:extLst>
                    <a:ext uri="{9D8B030D-6E8A-4147-A177-3AD203B41FA5}">
                      <a16:colId xmlns="" xmlns:a16="http://schemas.microsoft.com/office/drawing/2014/main" val="20001"/>
                    </a:ext>
                  </a:extLst>
                </a:gridCol>
                <a:gridCol w="890678">
                  <a:extLst>
                    <a:ext uri="{9D8B030D-6E8A-4147-A177-3AD203B41FA5}">
                      <a16:colId xmlns="" xmlns:a16="http://schemas.microsoft.com/office/drawing/2014/main" val="20002"/>
                    </a:ext>
                  </a:extLst>
                </a:gridCol>
              </a:tblGrid>
              <a:tr h="275444">
                <a:tc>
                  <a:txBody>
                    <a:bodyPr/>
                    <a:lstStyle/>
                    <a:p>
                      <a:pPr algn="ctr" fontAlgn="ctr"/>
                      <a:r>
                        <a:rPr lang="pl-PL" sz="1200" b="1" i="0" u="none" strike="noStrike" dirty="0">
                          <a:solidFill>
                            <a:schemeClr val="tx1">
                              <a:lumMod val="75000"/>
                              <a:lumOff val="25000"/>
                            </a:schemeClr>
                          </a:solidFill>
                          <a:effectLst/>
                          <a:latin typeface="Calibri Light"/>
                        </a:rPr>
                        <a:t>Pasywa [tys. zł]</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noFill/>
                  </a:tcPr>
                </a:tc>
                <a:tc>
                  <a:txBody>
                    <a:bodyPr/>
                    <a:lstStyle/>
                    <a:p>
                      <a:pPr algn="ctr" fontAlgn="ctr"/>
                      <a:r>
                        <a:rPr lang="pl-PL" sz="1200" b="1" i="0" u="none" strike="noStrike" dirty="0">
                          <a:solidFill>
                            <a:srgbClr val="FFFFFF"/>
                          </a:solidFill>
                          <a:effectLst/>
                          <a:latin typeface="Calibri Light"/>
                        </a:rPr>
                        <a:t>31.12.2019</a:t>
                      </a:r>
                    </a:p>
                  </a:txBody>
                  <a:tcPr marL="8178" marR="8178" marT="8178"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a:noFill/>
                    </a:lnB>
                    <a:solidFill>
                      <a:srgbClr val="C0507B"/>
                    </a:solidFill>
                  </a:tcPr>
                </a:tc>
                <a:tc>
                  <a:txBody>
                    <a:bodyPr/>
                    <a:lstStyle/>
                    <a:p>
                      <a:pPr algn="ctr" fontAlgn="ctr"/>
                      <a:r>
                        <a:rPr lang="pl-PL" sz="1200" b="1" i="0" u="none" strike="noStrike" dirty="0">
                          <a:solidFill>
                            <a:schemeClr val="tx1">
                              <a:lumMod val="75000"/>
                              <a:lumOff val="25000"/>
                            </a:schemeClr>
                          </a:solidFill>
                          <a:effectLst/>
                          <a:latin typeface="Calibri Light"/>
                        </a:rPr>
                        <a:t>31.12.2018</a:t>
                      </a:r>
                    </a:p>
                  </a:txBody>
                  <a:tcPr marL="8178" marR="8178" marT="8178" marB="0" anchor="ctr">
                    <a:lnL w="12700" cap="flat" cmpd="sng" algn="ctr">
                      <a:solidFill>
                        <a:srgbClr val="C0507B"/>
                      </a:solidFill>
                      <a:prstDash val="solid"/>
                      <a:round/>
                      <a:headEnd type="none" w="med" len="med"/>
                      <a:tailEnd type="none" w="med" len="med"/>
                    </a:lnL>
                    <a:lnR>
                      <a:noFill/>
                    </a:lnR>
                    <a:lnT>
                      <a:noFill/>
                    </a:lnT>
                    <a:lnB>
                      <a:noFill/>
                    </a:lnB>
                    <a:noFill/>
                  </a:tcPr>
                </a:tc>
                <a:extLst>
                  <a:ext uri="{0D108BD9-81ED-4DB2-BD59-A6C34878D82A}">
                    <a16:rowId xmlns="" xmlns:a16="http://schemas.microsoft.com/office/drawing/2014/main" val="10000"/>
                  </a:ext>
                </a:extLst>
              </a:tr>
              <a:tr h="275444">
                <a:tc>
                  <a:txBody>
                    <a:bodyPr/>
                    <a:lstStyle/>
                    <a:p>
                      <a:pPr algn="l" fontAlgn="ctr"/>
                      <a:r>
                        <a:rPr lang="pl-PL" sz="1200" b="1" i="0" u="none" strike="noStrike" dirty="0">
                          <a:solidFill>
                            <a:schemeClr val="bg1"/>
                          </a:solidFill>
                          <a:effectLst/>
                          <a:latin typeface="Calibri Light"/>
                        </a:rPr>
                        <a:t>I.   Kapitał własny</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-4 732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1 497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01"/>
                  </a:ext>
                </a:extLst>
              </a:tr>
              <a:tr h="248140">
                <a:tc>
                  <a:txBody>
                    <a:bodyPr/>
                    <a:lstStyle/>
                    <a:p>
                      <a:pPr>
                        <a:lnSpc>
                          <a:spcPct val="107000"/>
                        </a:lnSpc>
                        <a:spcAft>
                          <a:spcPts val="0"/>
                        </a:spcAft>
                      </a:pPr>
                      <a:r>
                        <a:rPr lang="pl-PL" sz="1200" b="0" i="0" u="none" strike="noStrike" kern="1200">
                          <a:solidFill>
                            <a:srgbClr val="3B3838"/>
                          </a:solidFill>
                          <a:effectLst/>
                          <a:latin typeface="Calibri Light"/>
                          <a:ea typeface="+mn-ea"/>
                          <a:cs typeface="+mn-cs"/>
                        </a:rPr>
                        <a:t>A. Przypadający akcjonariuszom jednostki dominującej</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-4 636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1 490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275444">
                <a:tc>
                  <a:txBody>
                    <a:bodyPr/>
                    <a:lstStyle/>
                    <a:p>
                      <a:pPr>
                        <a:lnSpc>
                          <a:spcPct val="107000"/>
                        </a:lnSpc>
                        <a:spcAft>
                          <a:spcPts val="0"/>
                        </a:spcAft>
                      </a:pPr>
                      <a:r>
                        <a:rPr lang="pl-PL" sz="1200" b="0" i="0" u="none" strike="noStrike" kern="1200">
                          <a:solidFill>
                            <a:srgbClr val="3B3838"/>
                          </a:solidFill>
                          <a:effectLst/>
                          <a:latin typeface="Calibri Light"/>
                          <a:ea typeface="+mn-ea"/>
                          <a:cs typeface="+mn-cs"/>
                        </a:rPr>
                        <a:t>1.   Kapitał podstawowy</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3 200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2 600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3"/>
                  </a:ext>
                </a:extLst>
              </a:tr>
              <a:tr h="275444">
                <a:tc>
                  <a:txBody>
                    <a:bodyPr/>
                    <a:lstStyle/>
                    <a:p>
                      <a:pPr>
                        <a:lnSpc>
                          <a:spcPct val="107000"/>
                        </a:lnSpc>
                        <a:spcAft>
                          <a:spcPts val="0"/>
                        </a:spcAft>
                      </a:pPr>
                      <a:r>
                        <a:rPr lang="pl-PL" sz="1200" b="0" i="0" u="none" strike="noStrike" kern="1200">
                          <a:solidFill>
                            <a:srgbClr val="3B3838"/>
                          </a:solidFill>
                          <a:effectLst/>
                          <a:latin typeface="Calibri Light"/>
                          <a:ea typeface="+mn-ea"/>
                          <a:cs typeface="+mn-cs"/>
                        </a:rPr>
                        <a:t>2.   Kapitał zapasowy</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38 028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35 629</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4"/>
                  </a:ext>
                </a:extLst>
              </a:tr>
              <a:tr h="275444">
                <a:tc>
                  <a:txBody>
                    <a:bodyPr/>
                    <a:lstStyle/>
                    <a:p>
                      <a:pPr>
                        <a:lnSpc>
                          <a:spcPct val="107000"/>
                        </a:lnSpc>
                        <a:spcAft>
                          <a:spcPts val="0"/>
                        </a:spcAft>
                      </a:pPr>
                      <a:r>
                        <a:rPr lang="pl-PL" sz="1200" b="0" i="0" u="none" strike="noStrike" kern="1200">
                          <a:solidFill>
                            <a:srgbClr val="3B3838"/>
                          </a:solidFill>
                          <a:effectLst/>
                          <a:latin typeface="Calibri Light"/>
                          <a:ea typeface="+mn-ea"/>
                          <a:cs typeface="+mn-cs"/>
                        </a:rPr>
                        <a:t>3.   Kapitał rezerwowy</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33 </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3 033</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5"/>
                  </a:ext>
                </a:extLst>
              </a:tr>
              <a:tr h="275444">
                <a:tc>
                  <a:txBody>
                    <a:bodyPr/>
                    <a:lstStyle/>
                    <a:p>
                      <a:pPr>
                        <a:lnSpc>
                          <a:spcPct val="107000"/>
                        </a:lnSpc>
                        <a:spcAft>
                          <a:spcPts val="0"/>
                        </a:spcAft>
                      </a:pPr>
                      <a:r>
                        <a:rPr lang="pl-PL" sz="1200" b="0" i="0" u="none" strike="noStrike" kern="1200">
                          <a:solidFill>
                            <a:srgbClr val="3B3838"/>
                          </a:solidFill>
                          <a:effectLst/>
                          <a:latin typeface="Calibri Light"/>
                          <a:ea typeface="+mn-ea"/>
                          <a:cs typeface="+mn-cs"/>
                        </a:rPr>
                        <a:t>4.  Suma całkowitych dochodów</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-45</a:t>
                      </a:r>
                      <a:r>
                        <a:rPr lang="pl-PL" sz="1200" b="0" i="0" u="none" strike="noStrike" kern="1200" baseline="0" dirty="0">
                          <a:solidFill>
                            <a:srgbClr val="3B3838"/>
                          </a:solidFill>
                          <a:effectLst/>
                          <a:latin typeface="Calibri Light"/>
                          <a:ea typeface="+mn-ea"/>
                          <a:cs typeface="+mn-cs"/>
                        </a:rPr>
                        <a:t> 897</a:t>
                      </a:r>
                      <a:endParaRPr lang="pl-PL" sz="1200" b="0" i="0" u="none" strike="noStrike" kern="1200" dirty="0">
                        <a:solidFill>
                          <a:srgbClr val="3B3838"/>
                        </a:solidFill>
                        <a:effectLst/>
                        <a:latin typeface="Calibri Light"/>
                        <a:ea typeface="+mn-ea"/>
                        <a:cs typeface="+mn-cs"/>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-39 772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295224">
                <a:tc>
                  <a:txBody>
                    <a:bodyPr/>
                    <a:lstStyle/>
                    <a:p>
                      <a:pPr>
                        <a:lnSpc>
                          <a:spcPct val="107000"/>
                        </a:lnSpc>
                        <a:spcAft>
                          <a:spcPts val="0"/>
                        </a:spcAft>
                      </a:pPr>
                      <a:r>
                        <a:rPr lang="pl-PL" sz="1200" b="0" i="0" u="none" strike="noStrike" kern="1200" dirty="0">
                          <a:solidFill>
                            <a:srgbClr val="3B3838"/>
                          </a:solidFill>
                          <a:effectLst/>
                          <a:latin typeface="Calibri Light"/>
                          <a:ea typeface="+mn-ea"/>
                          <a:cs typeface="+mn-cs"/>
                        </a:rPr>
                        <a:t> -  suma całkowitych dochodów netto</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-6 125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-9 075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275444">
                <a:tc>
                  <a:txBody>
                    <a:bodyPr/>
                    <a:lstStyle/>
                    <a:p>
                      <a:pPr>
                        <a:lnSpc>
                          <a:spcPct val="107000"/>
                        </a:lnSpc>
                        <a:spcAft>
                          <a:spcPts val="0"/>
                        </a:spcAft>
                      </a:pPr>
                      <a:r>
                        <a:rPr lang="pl-PL" sz="1200" b="0" i="0" u="none" strike="noStrike" kern="1200" dirty="0">
                          <a:solidFill>
                            <a:srgbClr val="3B3838"/>
                          </a:solidFill>
                          <a:effectLst/>
                          <a:latin typeface="Calibri Light"/>
                          <a:ea typeface="+mn-ea"/>
                          <a:cs typeface="+mn-cs"/>
                        </a:rPr>
                        <a:t> -  suma całkowitych dochodów z lat ubiegłych</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-39 772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-30 697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8"/>
                  </a:ext>
                </a:extLst>
              </a:tr>
              <a:tr h="275444">
                <a:tc>
                  <a:txBody>
                    <a:bodyPr/>
                    <a:lstStyle/>
                    <a:p>
                      <a:pPr>
                        <a:lnSpc>
                          <a:spcPct val="107000"/>
                        </a:lnSpc>
                        <a:spcAft>
                          <a:spcPts val="0"/>
                        </a:spcAft>
                      </a:pPr>
                      <a:r>
                        <a:rPr lang="pl-PL" sz="1200" b="0" i="0" u="none" strike="noStrike" kern="1200" dirty="0">
                          <a:solidFill>
                            <a:srgbClr val="3B3838"/>
                          </a:solidFill>
                          <a:effectLst/>
                          <a:latin typeface="Calibri Light"/>
                          <a:ea typeface="+mn-ea"/>
                          <a:cs typeface="+mn-cs"/>
                        </a:rPr>
                        <a:t>B.  Przypadający udziałom niekontrolującym</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-96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9"/>
                  </a:ext>
                </a:extLst>
              </a:tr>
              <a:tr h="275444">
                <a:tc>
                  <a:txBody>
                    <a:bodyPr/>
                    <a:lstStyle/>
                    <a:p>
                      <a:pPr algn="l" fontAlgn="ctr"/>
                      <a:r>
                        <a:rPr lang="pl-PL" sz="1200" b="1" i="0" u="none" strike="noStrike" dirty="0">
                          <a:solidFill>
                            <a:schemeClr val="bg1"/>
                          </a:solidFill>
                          <a:effectLst/>
                          <a:latin typeface="Calibri Light"/>
                        </a:rPr>
                        <a:t>II.   Zobowiązania długoterminowe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359</a:t>
                      </a:r>
                    </a:p>
                  </a:txBody>
                  <a:tcPr marL="44450" marR="4445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0</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10"/>
                  </a:ext>
                </a:extLst>
              </a:tr>
              <a:tr h="275444">
                <a:tc>
                  <a:txBody>
                    <a:bodyPr/>
                    <a:lstStyle/>
                    <a:p>
                      <a:pPr algn="l" fontAlgn="ctr"/>
                      <a:r>
                        <a:rPr lang="pl-PL" sz="1200" b="1" i="0" u="none" strike="noStrike" dirty="0">
                          <a:solidFill>
                            <a:schemeClr val="bg1"/>
                          </a:solidFill>
                          <a:effectLst/>
                          <a:latin typeface="Calibri Light"/>
                        </a:rPr>
                        <a:t>III.   Zobowiązania krótkoterminowe</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13 432</a:t>
                      </a:r>
                    </a:p>
                  </a:txBody>
                  <a:tcPr marL="44450" marR="4445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3 228</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11"/>
                  </a:ext>
                </a:extLst>
              </a:tr>
              <a:tr h="275444">
                <a:tc>
                  <a:txBody>
                    <a:bodyPr/>
                    <a:lstStyle/>
                    <a:p>
                      <a:pPr marL="0" algn="l"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1. Leasing finansowy</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304</a:t>
                      </a:r>
                    </a:p>
                  </a:txBody>
                  <a:tcPr marL="44450" marR="4445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0 </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2"/>
                  </a:ext>
                </a:extLst>
              </a:tr>
              <a:tr h="275444">
                <a:tc>
                  <a:txBody>
                    <a:bodyPr/>
                    <a:lstStyle/>
                    <a:p>
                      <a:pPr marL="0" algn="l"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2. Zobowiązania z tytułu dostaw i usług</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2 315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2 500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3"/>
                  </a:ext>
                </a:extLst>
              </a:tr>
              <a:tr h="275444">
                <a:tc>
                  <a:txBody>
                    <a:bodyPr/>
                    <a:lstStyle/>
                    <a:p>
                      <a:pPr marL="0" algn="l"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3. Zobowiązania finansowe</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10 154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16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4"/>
                  </a:ext>
                </a:extLst>
              </a:tr>
              <a:tr h="275444">
                <a:tc>
                  <a:txBody>
                    <a:bodyPr/>
                    <a:lstStyle/>
                    <a:p>
                      <a:pPr marL="0" algn="l"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4. Inne zobowiązania</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250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595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5"/>
                  </a:ext>
                </a:extLst>
              </a:tr>
              <a:tr h="275444">
                <a:tc>
                  <a:txBody>
                    <a:bodyPr/>
                    <a:lstStyle/>
                    <a:p>
                      <a:pPr marL="0" algn="l" defTabSz="1280128" rtl="0" eaLnBrk="1" fontAlgn="ctr" latinLnBrk="0" hangingPunct="1">
                        <a:lnSpc>
                          <a:spcPct val="107000"/>
                        </a:lnSpc>
                        <a:spcAft>
                          <a:spcPts val="0"/>
                        </a:spcAft>
                      </a:pPr>
                      <a:r>
                        <a:rPr lang="pl-PL" sz="1200" b="0" i="0" u="none" strike="noStrike" kern="1200" dirty="0">
                          <a:solidFill>
                            <a:srgbClr val="3B3838"/>
                          </a:solidFill>
                          <a:effectLst/>
                          <a:latin typeface="Calibri Light"/>
                          <a:ea typeface="+mn-ea"/>
                          <a:cs typeface="+mn-cs"/>
                        </a:rPr>
                        <a:t>5. Rezerwy na zobowiązania</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114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117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6"/>
                  </a:ext>
                </a:extLst>
              </a:tr>
              <a:tr h="275444">
                <a:tc>
                  <a:txBody>
                    <a:bodyPr/>
                    <a:lstStyle/>
                    <a:p>
                      <a:pPr marL="0" algn="l" defTabSz="1280128" rtl="0" eaLnBrk="1" fontAlgn="ctr" latinLnBrk="0" hangingPunct="1">
                        <a:lnSpc>
                          <a:spcPct val="107000"/>
                        </a:lnSpc>
                        <a:spcAft>
                          <a:spcPts val="0"/>
                        </a:spcAft>
                      </a:pPr>
                      <a:r>
                        <a:rPr lang="pl-PL" sz="1200" b="0" i="0" u="none" strike="noStrike" kern="1200" dirty="0">
                          <a:solidFill>
                            <a:srgbClr val="3B3838"/>
                          </a:solidFill>
                          <a:effectLst/>
                          <a:latin typeface="+mn-lt"/>
                          <a:ea typeface="+mn-ea"/>
                          <a:cs typeface="+mn-cs"/>
                        </a:rPr>
                        <a:t>6. Pozostałe zobowiązania krótkoterminowe</a:t>
                      </a:r>
                      <a:endParaRPr lang="pl-PL" sz="1200" b="0" i="0" u="none" strike="noStrike" kern="1200" dirty="0">
                        <a:solidFill>
                          <a:srgbClr val="3B3838"/>
                        </a:solidFill>
                        <a:effectLst/>
                        <a:latin typeface="Calibri Light"/>
                        <a:ea typeface="+mn-ea"/>
                        <a:cs typeface="+mn-cs"/>
                      </a:endParaRP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295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marR="0" indent="0" algn="r" defTabSz="1280128" rtl="0" eaLnBrk="1" fontAlgn="auto" latinLnBrk="0" hangingPunct="1">
                        <a:lnSpc>
                          <a:spcPct val="107000"/>
                        </a:lnSpc>
                        <a:spcBef>
                          <a:spcPts val="0"/>
                        </a:spcBef>
                        <a:spcAft>
                          <a:spcPts val="0"/>
                        </a:spcAft>
                        <a:buClrTx/>
                        <a:buSzTx/>
                        <a:buFontTx/>
                        <a:buNone/>
                        <a:tabLst/>
                        <a:defRPr/>
                      </a:pPr>
                      <a:r>
                        <a:rPr lang="pl-PL" sz="1200" b="0" i="0" u="none" strike="noStrike" kern="1200" dirty="0">
                          <a:solidFill>
                            <a:srgbClr val="3B3838"/>
                          </a:solidFill>
                          <a:effectLst/>
                          <a:latin typeface="Calibri Ligh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7"/>
                  </a:ext>
                </a:extLst>
              </a:tr>
              <a:tr h="275444">
                <a:tc>
                  <a:txBody>
                    <a:bodyPr/>
                    <a:lstStyle/>
                    <a:p>
                      <a:pPr algn="l" fontAlgn="ctr"/>
                      <a:r>
                        <a:rPr lang="pl-PL" sz="1200" b="1" i="0" u="none" strike="noStrike" dirty="0">
                          <a:solidFill>
                            <a:schemeClr val="bg1"/>
                          </a:solidFill>
                          <a:effectLst/>
                          <a:latin typeface="Calibri Light"/>
                        </a:rPr>
                        <a:t>Pasywa razem</a:t>
                      </a:r>
                    </a:p>
                  </a:txBody>
                  <a:tcPr marL="8178" marR="8178" marT="8178"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9</a:t>
                      </a:r>
                      <a:r>
                        <a:rPr lang="pl-PL" sz="1200" b="1" i="0" u="none" strike="noStrike" kern="1200" baseline="0" dirty="0">
                          <a:solidFill>
                            <a:schemeClr val="bg1"/>
                          </a:solidFill>
                          <a:effectLst/>
                          <a:latin typeface="Calibri Light"/>
                          <a:ea typeface="+mn-ea"/>
                          <a:cs typeface="+mn-cs"/>
                        </a:rPr>
                        <a:t> 059</a:t>
                      </a:r>
                      <a:endParaRPr lang="pl-PL" sz="1200" b="1" i="0" u="none" strike="noStrike" kern="1200" dirty="0">
                        <a:solidFill>
                          <a:schemeClr val="bg1"/>
                        </a:solidFill>
                        <a:effectLst/>
                        <a:latin typeface="Calibri Light"/>
                        <a:ea typeface="+mn-ea"/>
                        <a:cs typeface="+mn-cs"/>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w="12700" cap="flat" cmpd="sng" algn="ctr">
                      <a:solidFill>
                        <a:srgbClr val="C0507B"/>
                      </a:solidFill>
                      <a:prstDash val="solid"/>
                      <a:round/>
                      <a:headEnd type="none" w="med" len="med"/>
                      <a:tailEnd type="none" w="med" len="med"/>
                    </a:lnB>
                    <a:solidFill>
                      <a:srgbClr val="C0507B"/>
                    </a:solidFill>
                  </a:tcPr>
                </a:tc>
                <a:tc>
                  <a:txBody>
                    <a:bodyPr/>
                    <a:lstStyle/>
                    <a:p>
                      <a:pPr marL="0" algn="r" defTabSz="1280128" rtl="0" eaLnBrk="1" fontAlgn="ctr" latinLnBrk="0" hangingPunct="1">
                        <a:lnSpc>
                          <a:spcPct val="107000"/>
                        </a:lnSpc>
                        <a:spcAft>
                          <a:spcPts val="0"/>
                        </a:spcAft>
                      </a:pPr>
                      <a:r>
                        <a:rPr lang="pl-PL" sz="1200" b="1" i="0" u="none" strike="noStrike" kern="1200" dirty="0">
                          <a:solidFill>
                            <a:schemeClr val="bg1"/>
                          </a:solidFill>
                          <a:effectLst/>
                          <a:latin typeface="Calibri Light"/>
                          <a:ea typeface="+mn-ea"/>
                          <a:cs typeface="+mn-cs"/>
                        </a:rPr>
                        <a:t>4 725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18"/>
                  </a:ext>
                </a:extLst>
              </a:tr>
            </a:tbl>
          </a:graphicData>
        </a:graphic>
      </p:graphicFrame>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5798" y="180120"/>
            <a:ext cx="717324" cy="288128"/>
          </a:xfrm>
          <a:prstGeom prst="rect">
            <a:avLst/>
          </a:prstGeom>
        </p:spPr>
      </p:pic>
    </p:spTree>
    <p:extLst>
      <p:ext uri="{BB962C8B-B14F-4D97-AF65-F5344CB8AC3E}">
        <p14:creationId xmlns:p14="http://schemas.microsoft.com/office/powerpoint/2010/main" val="4248201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Sytuacja pieniężna Grupy HubStyle</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25</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Sytuacja finansowa Grupy</a:t>
            </a:r>
          </a:p>
        </p:txBody>
      </p:sp>
      <p:sp>
        <p:nvSpPr>
          <p:cNvPr id="6" name="Symbol zastępczy zawartości 5"/>
          <p:cNvSpPr>
            <a:spLocks noGrp="1"/>
          </p:cNvSpPr>
          <p:nvPr>
            <p:ph sz="quarter" idx="15"/>
          </p:nvPr>
        </p:nvSpPr>
        <p:spPr>
          <a:xfrm>
            <a:off x="6840000" y="863999"/>
            <a:ext cx="4896000" cy="6088343"/>
          </a:xfrm>
        </p:spPr>
        <p:txBody>
          <a:bodyPr/>
          <a:lstStyle/>
          <a:p>
            <a:pPr>
              <a:lnSpc>
                <a:spcPct val="100000"/>
              </a:lnSpc>
            </a:pPr>
            <a:r>
              <a:rPr lang="pl-PL" dirty="0"/>
              <a:t>W 2019 roku Grupa uzyskała dodatnie przepływy pieniężne z działalności finansowej.  Wpływy z tej działalności były wyższe o 75%  w stosunku do poprzedniego roku obrotowego,  na co wpływ miały otrzymane pożyczki              i emisja dłużnych papierów wartościowych. </a:t>
            </a:r>
          </a:p>
          <a:p>
            <a:pPr>
              <a:lnSpc>
                <a:spcPct val="100000"/>
              </a:lnSpc>
            </a:pPr>
            <a:r>
              <a:rPr lang="pl-PL" dirty="0"/>
              <a:t>Z działalności operacyjnej Grupa zanotowała ujemne przepływy pieniężne , spowodowane m.in. wzrostem należności i zapasów.</a:t>
            </a:r>
          </a:p>
          <a:p>
            <a:pPr>
              <a:lnSpc>
                <a:spcPct val="100000"/>
              </a:lnSpc>
            </a:pPr>
            <a:endParaRPr lang="pl-PL" dirty="0"/>
          </a:p>
        </p:txBody>
      </p:sp>
      <p:graphicFrame>
        <p:nvGraphicFramePr>
          <p:cNvPr id="10" name="Symbol zastępczy zawartości 9"/>
          <p:cNvGraphicFramePr>
            <a:graphicFrameLocks noGrp="1"/>
          </p:cNvGraphicFramePr>
          <p:nvPr>
            <p:ph sz="quarter" idx="14"/>
            <p:extLst>
              <p:ext uri="{D42A27DB-BD31-4B8C-83A1-F6EECF244321}">
                <p14:modId xmlns:p14="http://schemas.microsoft.com/office/powerpoint/2010/main" val="3733639104"/>
              </p:ext>
            </p:extLst>
          </p:nvPr>
        </p:nvGraphicFramePr>
        <p:xfrm>
          <a:off x="758537" y="647338"/>
          <a:ext cx="5112327" cy="8835233"/>
        </p:xfrm>
        <a:graphic>
          <a:graphicData uri="http://schemas.openxmlformats.org/drawingml/2006/table">
            <a:tbl>
              <a:tblPr/>
              <a:tblGrid>
                <a:gridCol w="3248823">
                  <a:extLst>
                    <a:ext uri="{9D8B030D-6E8A-4147-A177-3AD203B41FA5}">
                      <a16:colId xmlns="" xmlns:a16="http://schemas.microsoft.com/office/drawing/2014/main" val="20000"/>
                    </a:ext>
                  </a:extLst>
                </a:gridCol>
                <a:gridCol w="906294">
                  <a:extLst>
                    <a:ext uri="{9D8B030D-6E8A-4147-A177-3AD203B41FA5}">
                      <a16:colId xmlns="" xmlns:a16="http://schemas.microsoft.com/office/drawing/2014/main" val="20001"/>
                    </a:ext>
                  </a:extLst>
                </a:gridCol>
                <a:gridCol w="957210">
                  <a:extLst>
                    <a:ext uri="{9D8B030D-6E8A-4147-A177-3AD203B41FA5}">
                      <a16:colId xmlns="" xmlns:a16="http://schemas.microsoft.com/office/drawing/2014/main" val="20002"/>
                    </a:ext>
                  </a:extLst>
                </a:gridCol>
              </a:tblGrid>
              <a:tr h="255698">
                <a:tc>
                  <a:txBody>
                    <a:bodyPr/>
                    <a:lstStyle/>
                    <a:p>
                      <a:pPr algn="ctr" fontAlgn="ctr"/>
                      <a:r>
                        <a:rPr lang="pl-PL" sz="1000" b="1" i="0" u="none" strike="noStrike" dirty="0">
                          <a:solidFill>
                            <a:srgbClr val="FFFFFF"/>
                          </a:solidFill>
                          <a:effectLst/>
                          <a:latin typeface="Calibri Light"/>
                        </a:rPr>
                        <a:t> </a:t>
                      </a:r>
                    </a:p>
                  </a:txBody>
                  <a:tcPr marL="7344" marR="7344" marT="7344" marB="0" anchor="ctr">
                    <a:lnL>
                      <a:noFill/>
                    </a:lnL>
                    <a:lnR w="12700" cap="flat" cmpd="sng" algn="ctr">
                      <a:solidFill>
                        <a:srgbClr val="C0507B"/>
                      </a:solidFill>
                      <a:prstDash val="solid"/>
                      <a:round/>
                      <a:headEnd type="none" w="med" len="med"/>
                      <a:tailEnd type="none" w="med" len="med"/>
                    </a:lnR>
                    <a:lnT>
                      <a:noFill/>
                    </a:lnT>
                    <a:lnB w="12700" cap="flat" cmpd="sng" algn="ctr">
                      <a:solidFill>
                        <a:srgbClr val="C0507B"/>
                      </a:solidFill>
                      <a:prstDash val="solid"/>
                      <a:round/>
                      <a:headEnd type="none" w="med" len="med"/>
                      <a:tailEnd type="none" w="med" len="med"/>
                    </a:lnB>
                    <a:noFill/>
                  </a:tcPr>
                </a:tc>
                <a:tc>
                  <a:txBody>
                    <a:bodyPr/>
                    <a:lstStyle/>
                    <a:p>
                      <a:pPr algn="ctr" fontAlgn="ctr"/>
                      <a:r>
                        <a:rPr lang="pl-PL" sz="1000" b="1" i="0" u="none" strike="noStrike" dirty="0">
                          <a:solidFill>
                            <a:srgbClr val="FFFFFF"/>
                          </a:solidFill>
                          <a:effectLst/>
                          <a:latin typeface="Calibri Light"/>
                        </a:rPr>
                        <a:t>2019</a:t>
                      </a:r>
                    </a:p>
                  </a:txBody>
                  <a:tcPr marL="7344" marR="7344" marT="7344"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a:noFill/>
                    </a:lnB>
                    <a:solidFill>
                      <a:srgbClr val="C0507B"/>
                    </a:solidFill>
                  </a:tcPr>
                </a:tc>
                <a:tc>
                  <a:txBody>
                    <a:bodyPr/>
                    <a:lstStyle/>
                    <a:p>
                      <a:pPr algn="ctr" fontAlgn="ctr"/>
                      <a:r>
                        <a:rPr lang="pl-PL" sz="1000" b="1" i="0" u="none" strike="noStrike" dirty="0">
                          <a:solidFill>
                            <a:schemeClr val="tx1">
                              <a:lumMod val="85000"/>
                              <a:lumOff val="15000"/>
                            </a:schemeClr>
                          </a:solidFill>
                          <a:effectLst/>
                          <a:latin typeface="Calibri Light"/>
                        </a:rPr>
                        <a:t>2018</a:t>
                      </a:r>
                    </a:p>
                  </a:txBody>
                  <a:tcPr marL="7344" marR="7344" marT="7344" marB="0" anchor="ctr">
                    <a:lnL w="12700" cap="flat" cmpd="sng" algn="ctr">
                      <a:solidFill>
                        <a:srgbClr val="C0507B"/>
                      </a:solidFill>
                      <a:prstDash val="solid"/>
                      <a:round/>
                      <a:headEnd type="none" w="med" len="med"/>
                      <a:tailEnd type="none" w="med" len="med"/>
                    </a:lnL>
                    <a:lnR>
                      <a:noFill/>
                    </a:lnR>
                    <a:lnT>
                      <a:noFill/>
                    </a:lnT>
                    <a:lnB>
                      <a:noFill/>
                    </a:lnB>
                    <a:noFill/>
                  </a:tcPr>
                </a:tc>
                <a:extLst>
                  <a:ext uri="{0D108BD9-81ED-4DB2-BD59-A6C34878D82A}">
                    <a16:rowId xmlns="" xmlns:a16="http://schemas.microsoft.com/office/drawing/2014/main" val="10000"/>
                  </a:ext>
                </a:extLst>
              </a:tr>
              <a:tr h="171384">
                <a:tc gridSpan="2">
                  <a:txBody>
                    <a:bodyPr/>
                    <a:lstStyle/>
                    <a:p>
                      <a:pPr algn="l" fontAlgn="ctr"/>
                      <a:r>
                        <a:rPr lang="pl-PL" sz="1000" b="1" i="0" u="none" strike="noStrike" dirty="0">
                          <a:solidFill>
                            <a:schemeClr val="bg1"/>
                          </a:solidFill>
                          <a:effectLst/>
                          <a:latin typeface="Calibri Light"/>
                        </a:rPr>
                        <a:t>A. Przepływy środków pieniężnych z działalności operacyjnej</a:t>
                      </a:r>
                    </a:p>
                  </a:txBody>
                  <a:tcPr marL="7344" marR="7344" marT="7344"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solidFill>
                      <a:srgbClr val="C0507B"/>
                    </a:solidFill>
                  </a:tcPr>
                </a:tc>
                <a:tc hMerge="1">
                  <a:txBody>
                    <a:bodyPr/>
                    <a:lstStyle/>
                    <a:p>
                      <a:endParaRPr lang="pl-PL"/>
                    </a:p>
                  </a:txBody>
                  <a:tcPr/>
                </a:tc>
                <a:tc>
                  <a:txBody>
                    <a:bodyPr/>
                    <a:lstStyle/>
                    <a:p>
                      <a:pPr algn="l" fontAlgn="ctr"/>
                      <a:r>
                        <a:rPr lang="pl-PL" sz="1000" b="1" i="0" u="none" strike="noStrike" dirty="0">
                          <a:solidFill>
                            <a:schemeClr val="bg1"/>
                          </a:solidFill>
                          <a:effectLst/>
                          <a:latin typeface="Calibri Light"/>
                        </a:rPr>
                        <a:t> </a:t>
                      </a:r>
                    </a:p>
                  </a:txBody>
                  <a:tcPr marL="7344" marR="7344" marT="7344"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01"/>
                  </a:ext>
                </a:extLst>
              </a:tr>
              <a:tr h="180903">
                <a:tc>
                  <a:txBody>
                    <a:bodyPr/>
                    <a:lstStyle/>
                    <a:p>
                      <a:pPr algn="l" fontAlgn="ctr"/>
                      <a:r>
                        <a:rPr lang="pl-PL" sz="1000" b="0" i="0" u="none" strike="noStrike" dirty="0">
                          <a:solidFill>
                            <a:srgbClr val="3B3838"/>
                          </a:solidFill>
                          <a:effectLst/>
                          <a:latin typeface="Calibri Light"/>
                        </a:rPr>
                        <a:t> I. Zysk (strata) przed opodatkowaniem</a:t>
                      </a:r>
                    </a:p>
                  </a:txBody>
                  <a:tcPr marL="7344" marR="7344" marT="7344" marB="0" anchor="ctr">
                    <a:lnL>
                      <a:noFill/>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a:noFill/>
                    </a:lnB>
                  </a:tcPr>
                </a:tc>
                <a:tc>
                  <a:txBody>
                    <a:bodyPr/>
                    <a:lstStyle/>
                    <a:p>
                      <a:pPr algn="r" rtl="0" fontAlgn="ctr"/>
                      <a:r>
                        <a:rPr lang="pl-PL" sz="1000" b="0" i="0" u="none" strike="noStrike" dirty="0">
                          <a:solidFill>
                            <a:srgbClr val="3B3838"/>
                          </a:solidFill>
                          <a:effectLst/>
                          <a:latin typeface="Calibri Light"/>
                        </a:rPr>
                        <a:t>-6228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-9 155</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180903">
                <a:tc>
                  <a:txBody>
                    <a:bodyPr/>
                    <a:lstStyle/>
                    <a:p>
                      <a:pPr algn="l" fontAlgn="ctr"/>
                      <a:r>
                        <a:rPr lang="pl-PL" sz="1000" b="0" i="0" u="none" strike="noStrike" dirty="0">
                          <a:solidFill>
                            <a:srgbClr val="3B3838"/>
                          </a:solidFill>
                          <a:effectLst/>
                          <a:latin typeface="Calibri Light"/>
                        </a:rPr>
                        <a:t>II. Korekty razem</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-2580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4 775</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3"/>
                  </a:ext>
                </a:extLst>
              </a:tr>
              <a:tr h="180903">
                <a:tc>
                  <a:txBody>
                    <a:bodyPr/>
                    <a:lstStyle/>
                    <a:p>
                      <a:pPr algn="l" fontAlgn="ctr"/>
                      <a:r>
                        <a:rPr lang="pl-PL" sz="1000" b="0" i="0" u="none" strike="noStrike" dirty="0">
                          <a:solidFill>
                            <a:srgbClr val="3B3838"/>
                          </a:solidFill>
                          <a:effectLst/>
                          <a:latin typeface="Calibri Light"/>
                        </a:rPr>
                        <a:t>1. Amortyzacja</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598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366</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4"/>
                  </a:ext>
                </a:extLst>
              </a:tr>
              <a:tr h="180903">
                <a:tc>
                  <a:txBody>
                    <a:bodyPr/>
                    <a:lstStyle/>
                    <a:p>
                      <a:pPr algn="l" fontAlgn="ctr"/>
                      <a:r>
                        <a:rPr lang="pl-PL" sz="1000" b="0" i="0" u="none" strike="noStrike" dirty="0">
                          <a:solidFill>
                            <a:srgbClr val="3B3838"/>
                          </a:solidFill>
                          <a:effectLst/>
                          <a:latin typeface="Calibri Light"/>
                        </a:rPr>
                        <a:t>2. Odsetki i udziały w zyskach (dywidendy)</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257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10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5"/>
                  </a:ext>
                </a:extLst>
              </a:tr>
              <a:tr h="180903">
                <a:tc>
                  <a:txBody>
                    <a:bodyPr/>
                    <a:lstStyle/>
                    <a:p>
                      <a:pPr algn="l" fontAlgn="ctr"/>
                      <a:r>
                        <a:rPr lang="pl-PL" sz="1000" b="0" i="0" u="none" strike="noStrike" dirty="0">
                          <a:solidFill>
                            <a:srgbClr val="3B3838"/>
                          </a:solidFill>
                          <a:effectLst/>
                          <a:latin typeface="Calibri Light"/>
                        </a:rPr>
                        <a:t>3. Zmiana stanu rezerw</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-3</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28</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180903">
                <a:tc>
                  <a:txBody>
                    <a:bodyPr/>
                    <a:lstStyle/>
                    <a:p>
                      <a:pPr algn="l" fontAlgn="ctr"/>
                      <a:r>
                        <a:rPr lang="pl-PL" sz="1000" b="0" i="0" u="none" strike="noStrike" dirty="0">
                          <a:solidFill>
                            <a:srgbClr val="3B3838"/>
                          </a:solidFill>
                          <a:effectLst/>
                          <a:latin typeface="Calibri Light"/>
                        </a:rPr>
                        <a:t>4. Zmiana stanu zapasów</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-1941</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361</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180903">
                <a:tc>
                  <a:txBody>
                    <a:bodyPr/>
                    <a:lstStyle/>
                    <a:p>
                      <a:pPr algn="l" fontAlgn="ctr"/>
                      <a:r>
                        <a:rPr lang="pl-PL" sz="1000" b="0" i="0" u="none" strike="noStrike" dirty="0">
                          <a:solidFill>
                            <a:srgbClr val="3B3838"/>
                          </a:solidFill>
                          <a:effectLst/>
                          <a:latin typeface="Calibri Light"/>
                        </a:rPr>
                        <a:t>5. Zmiana stanu należności</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-2190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434</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8"/>
                  </a:ext>
                </a:extLst>
              </a:tr>
              <a:tr h="353490">
                <a:tc>
                  <a:txBody>
                    <a:bodyPr/>
                    <a:lstStyle/>
                    <a:p>
                      <a:pPr algn="l" fontAlgn="ctr"/>
                      <a:r>
                        <a:rPr lang="pl-PL" sz="1000" b="0" i="0" u="none" strike="noStrike" dirty="0">
                          <a:solidFill>
                            <a:srgbClr val="3B3838"/>
                          </a:solidFill>
                          <a:effectLst/>
                          <a:latin typeface="Calibri Light"/>
                        </a:rPr>
                        <a:t>6. Zmiana stanu zobowiązań </a:t>
                      </a:r>
                      <a:r>
                        <a:rPr lang="pl-PL" sz="1000" b="0" i="0" u="none" strike="noStrike" dirty="0" err="1">
                          <a:solidFill>
                            <a:srgbClr val="3B3838"/>
                          </a:solidFill>
                          <a:effectLst/>
                          <a:latin typeface="Calibri Light"/>
                        </a:rPr>
                        <a:t>krótkoterm</a:t>
                      </a:r>
                      <a:r>
                        <a:rPr lang="pl-PL" sz="1000" b="0" i="0" u="none" strike="noStrike" dirty="0">
                          <a:solidFill>
                            <a:srgbClr val="3B3838"/>
                          </a:solidFill>
                          <a:effectLst/>
                          <a:latin typeface="Calibri Light"/>
                        </a:rPr>
                        <a:t>. z wyjątkiem pożyczek i kredytów</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-433</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228</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9"/>
                  </a:ext>
                </a:extLst>
              </a:tr>
              <a:tr h="180903">
                <a:tc>
                  <a:txBody>
                    <a:bodyPr/>
                    <a:lstStyle/>
                    <a:p>
                      <a:pPr algn="l" fontAlgn="ctr"/>
                      <a:r>
                        <a:rPr lang="pl-PL" sz="1000" b="0" i="0" u="none" strike="noStrike" dirty="0">
                          <a:solidFill>
                            <a:srgbClr val="3B3838"/>
                          </a:solidFill>
                          <a:effectLst/>
                          <a:latin typeface="Calibri Light"/>
                        </a:rPr>
                        <a:t>7. Zmiana stanu innych aktywów i zobowiązań</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257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-152</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0"/>
                  </a:ext>
                </a:extLst>
              </a:tr>
              <a:tr h="180903">
                <a:tc>
                  <a:txBody>
                    <a:bodyPr/>
                    <a:lstStyle/>
                    <a:p>
                      <a:pPr algn="l" fontAlgn="ctr"/>
                      <a:r>
                        <a:rPr lang="pl-PL" sz="1000" b="0" i="0" u="none" strike="noStrike" dirty="0">
                          <a:solidFill>
                            <a:srgbClr val="3B3838"/>
                          </a:solidFill>
                          <a:effectLst/>
                          <a:latin typeface="Calibri Light"/>
                        </a:rPr>
                        <a:t>8.Zapłacony podatek dochodowy</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1"/>
                  </a:ext>
                </a:extLst>
              </a:tr>
              <a:tr h="180903">
                <a:tc>
                  <a:txBody>
                    <a:bodyPr/>
                    <a:lstStyle/>
                    <a:p>
                      <a:pPr algn="l" fontAlgn="ctr"/>
                      <a:r>
                        <a:rPr lang="pl-PL" sz="1000" b="0" i="0" u="none" strike="noStrike" dirty="0">
                          <a:solidFill>
                            <a:srgbClr val="3B3838"/>
                          </a:solidFill>
                          <a:effectLst/>
                          <a:latin typeface="Calibri Light"/>
                        </a:rPr>
                        <a:t>9. Inne korekty </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-7</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2"/>
                  </a:ext>
                </a:extLst>
              </a:tr>
              <a:tr h="180903">
                <a:tc>
                  <a:txBody>
                    <a:bodyPr/>
                    <a:lstStyle/>
                    <a:p>
                      <a:pPr algn="l" fontAlgn="ctr"/>
                      <a:r>
                        <a:rPr lang="pl-PL" sz="1000" b="0" i="0" u="none" strike="noStrike" dirty="0">
                          <a:solidFill>
                            <a:srgbClr val="3B3838"/>
                          </a:solidFill>
                          <a:effectLst/>
                          <a:latin typeface="Calibri Light"/>
                        </a:rPr>
                        <a:t>10. Zysk (strata) z działalności inwestycyjnej</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875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3 507</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3"/>
                  </a:ext>
                </a:extLst>
              </a:tr>
              <a:tr h="180903">
                <a:tc>
                  <a:txBody>
                    <a:bodyPr/>
                    <a:lstStyle/>
                    <a:p>
                      <a:pPr algn="l" fontAlgn="ctr"/>
                      <a:r>
                        <a:rPr lang="pl-PL" sz="1000" b="0" i="0" u="none" strike="noStrike" dirty="0">
                          <a:solidFill>
                            <a:schemeClr val="bg1"/>
                          </a:solidFill>
                          <a:effectLst/>
                          <a:latin typeface="Calibri Light"/>
                        </a:rPr>
                        <a:t>III. Przepływy pieniężne netto z działalności operacyjnej (I+/-II)</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r" rtl="0" fontAlgn="ctr"/>
                      <a:r>
                        <a:rPr lang="pl-PL" sz="1000" b="0" i="0" u="none" strike="noStrike">
                          <a:solidFill>
                            <a:srgbClr val="FFFFFF"/>
                          </a:solidFill>
                          <a:effectLst/>
                          <a:latin typeface="Calibri Light"/>
                        </a:rPr>
                        <a:t>-8808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000" b="0" i="0" u="none" strike="noStrike" kern="1200" dirty="0">
                          <a:solidFill>
                            <a:schemeClr val="bg1"/>
                          </a:solidFill>
                          <a:effectLst/>
                          <a:latin typeface="Calibri Light"/>
                          <a:ea typeface="+mn-ea"/>
                          <a:cs typeface="+mn-cs"/>
                        </a:rPr>
                        <a:t>-4 380</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14"/>
                  </a:ext>
                </a:extLst>
              </a:tr>
              <a:tr h="192097">
                <a:tc>
                  <a:txBody>
                    <a:bodyPr/>
                    <a:lstStyle/>
                    <a:p>
                      <a:pPr marL="0" marR="0" indent="0" algn="l" defTabSz="1280128" rtl="0" eaLnBrk="1" fontAlgn="ctr" latinLnBrk="0" hangingPunct="1">
                        <a:lnSpc>
                          <a:spcPct val="100000"/>
                        </a:lnSpc>
                        <a:spcBef>
                          <a:spcPts val="0"/>
                        </a:spcBef>
                        <a:spcAft>
                          <a:spcPts val="0"/>
                        </a:spcAft>
                        <a:buClrTx/>
                        <a:buSzTx/>
                        <a:buFontTx/>
                        <a:buNone/>
                        <a:tabLst/>
                        <a:defRPr/>
                      </a:pPr>
                      <a:r>
                        <a:rPr lang="pl-PL" sz="1000" b="1" i="0" u="none" strike="noStrike" dirty="0">
                          <a:solidFill>
                            <a:schemeClr val="bg1"/>
                          </a:solidFill>
                          <a:effectLst/>
                          <a:latin typeface="+mn-lt"/>
                        </a:rPr>
                        <a:t>B. Przepływy środków pieniężnych z działalności inwestycyjnej</a:t>
                      </a:r>
                    </a:p>
                  </a:txBody>
                  <a:tcPr marL="7344" marR="7344" marT="7344"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l" fontAlgn="ctr"/>
                      <a:r>
                        <a:rPr lang="pl-PL" sz="1800" b="0" i="0" u="none" strike="noStrike">
                          <a:solidFill>
                            <a:srgbClr val="000000"/>
                          </a:solidFill>
                          <a:effectLst/>
                          <a:latin typeface="Arial"/>
                        </a:rPr>
                        <a:t> </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nSpc>
                          <a:spcPct val="107000"/>
                        </a:lnSpc>
                        <a:spcAft>
                          <a:spcPts val="0"/>
                        </a:spcAft>
                      </a:pPr>
                      <a:endParaRPr lang="pl-PL" sz="1200" dirty="0">
                        <a:effectLst/>
                        <a:latin typeface="Times New Roman"/>
                        <a:ea typeface="Calibri"/>
                      </a:endParaRP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15"/>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I. Wpływy</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14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1 800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6"/>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1. Z aktywów finansowych, w tym:</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38"/>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 spłata udzielonych pożyczek długoterminowych</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39"/>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 odsetki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40"/>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 zbycie udziałów</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1 800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43"/>
                  </a:ext>
                </a:extLst>
              </a:tr>
              <a:tr h="306160">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2. Zbycie wartości niematerialnych oraz rzeczowych aktywów trwałych</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14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41"/>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3. Inne wpływy inwestycyjne</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42"/>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II. Wydatki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7"/>
                  </a:ext>
                </a:extLst>
              </a:tr>
              <a:tr h="306160">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1. Nabycie wartości niematerialnych  oraz rzeczowych aktywów trwałych</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8"/>
                  </a:ext>
                </a:extLst>
              </a:tr>
              <a:tr h="223467">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2. Nabycie udziałów w jednostce zależnej</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9"/>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3. Udzielone pożyczki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20"/>
                  </a:ext>
                </a:extLst>
              </a:tr>
              <a:tr h="180903">
                <a:tc>
                  <a:txBody>
                    <a:bodyPr/>
                    <a:lstStyle/>
                    <a:p>
                      <a:pPr marL="0" algn="r" defTabSz="1280128" rtl="0" eaLnBrk="1" fontAlgn="ctr" latinLnBrk="0" hangingPunct="1">
                        <a:lnSpc>
                          <a:spcPct val="107000"/>
                        </a:lnSpc>
                        <a:spcAft>
                          <a:spcPts val="0"/>
                        </a:spcAft>
                      </a:pPr>
                      <a:r>
                        <a:rPr lang="pl-PL" sz="1000" b="0" i="0" u="none" strike="noStrike" kern="1200" dirty="0">
                          <a:solidFill>
                            <a:schemeClr val="bg1"/>
                          </a:solidFill>
                          <a:effectLst/>
                          <a:latin typeface="Calibri Light"/>
                          <a:ea typeface="+mn-ea"/>
                          <a:cs typeface="+mn-cs"/>
                        </a:rPr>
                        <a:t>III. Przepływy pieniężne netto z działalności inwestycyjnej (I-II)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r" rtl="0" fontAlgn="ctr"/>
                      <a:r>
                        <a:rPr lang="pl-PL" sz="1000" b="0" i="0" u="none" strike="noStrike">
                          <a:solidFill>
                            <a:srgbClr val="FFFFFF"/>
                          </a:solidFill>
                          <a:effectLst/>
                          <a:latin typeface="Calibri Light"/>
                        </a:rPr>
                        <a:t>14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000" b="0" i="0" u="none" strike="noStrike" kern="1200" dirty="0">
                          <a:solidFill>
                            <a:schemeClr val="bg1"/>
                          </a:solidFill>
                          <a:effectLst/>
                          <a:latin typeface="Calibri Light"/>
                          <a:ea typeface="+mn-ea"/>
                          <a:cs typeface="+mn-cs"/>
                        </a:rPr>
                        <a:t>1</a:t>
                      </a:r>
                      <a:r>
                        <a:rPr lang="pl-PL" sz="1000" b="0" i="0" u="none" strike="noStrike" kern="1200" baseline="0" dirty="0">
                          <a:solidFill>
                            <a:schemeClr val="bg1"/>
                          </a:solidFill>
                          <a:effectLst/>
                          <a:latin typeface="Calibri Light"/>
                          <a:ea typeface="+mn-ea"/>
                          <a:cs typeface="+mn-cs"/>
                        </a:rPr>
                        <a:t> 800</a:t>
                      </a:r>
                      <a:endParaRPr lang="pl-PL" sz="1000" b="0" i="0" u="none" strike="noStrike" kern="1200" dirty="0">
                        <a:solidFill>
                          <a:schemeClr val="bg1"/>
                        </a:solidFill>
                        <a:effectLst/>
                        <a:latin typeface="Calibri Light"/>
                        <a:ea typeface="+mn-ea"/>
                        <a:cs typeface="+mn-cs"/>
                      </a:endParaRP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21"/>
                  </a:ext>
                </a:extLst>
              </a:tr>
              <a:tr h="280002">
                <a:tc>
                  <a:txBody>
                    <a:bodyPr/>
                    <a:lstStyle/>
                    <a:p>
                      <a:pPr marL="0" algn="l" defTabSz="1280128" rtl="0" eaLnBrk="1" fontAlgn="ctr" latinLnBrk="0" hangingPunct="1">
                        <a:lnSpc>
                          <a:spcPct val="107000"/>
                        </a:lnSpc>
                        <a:spcAft>
                          <a:spcPts val="0"/>
                        </a:spcAft>
                      </a:pPr>
                      <a:r>
                        <a:rPr lang="pl-PL" sz="1000" b="1" kern="1200" dirty="0">
                          <a:solidFill>
                            <a:schemeClr val="bg1"/>
                          </a:solidFill>
                          <a:effectLst/>
                          <a:latin typeface="Calibri"/>
                          <a:ea typeface="Times New Roman"/>
                          <a:cs typeface="Calibri"/>
                        </a:rPr>
                        <a:t>C. Przepływy środków pieniężnych z działalności finansowej</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l" rtl="0" fontAlgn="ctr"/>
                      <a:r>
                        <a:rPr lang="pl-PL" sz="1000" b="1" i="0" u="none" strike="noStrike">
                          <a:solidFill>
                            <a:srgbClr val="000000"/>
                          </a:solidFill>
                          <a:effectLst/>
                          <a:latin typeface="Calibri"/>
                        </a:rPr>
                        <a:t> </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l" defTabSz="1280128" rtl="0" eaLnBrk="1" fontAlgn="ctr" latinLnBrk="0" hangingPunct="1">
                        <a:lnSpc>
                          <a:spcPct val="107000"/>
                        </a:lnSpc>
                        <a:spcAft>
                          <a:spcPts val="0"/>
                        </a:spcAft>
                      </a:pPr>
                      <a:endParaRPr lang="pl-PL" sz="1000" b="1" kern="1200" dirty="0">
                        <a:solidFill>
                          <a:srgbClr val="000000"/>
                        </a:solidFill>
                        <a:effectLst/>
                        <a:latin typeface="Calibri"/>
                        <a:ea typeface="Times New Roman"/>
                        <a:cs typeface="Calibri"/>
                      </a:endParaRP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22"/>
                  </a:ext>
                </a:extLst>
              </a:tr>
              <a:tr h="180903">
                <a:tc>
                  <a:txBody>
                    <a:bodyPr/>
                    <a:lstStyle/>
                    <a:p>
                      <a:pPr marL="0" algn="l" defTabSz="1280128" rtl="0" eaLnBrk="1" fontAlgn="ctr" latinLnBrk="0" hangingPunct="1"/>
                      <a:r>
                        <a:rPr lang="pl-PL" sz="1000" b="0" i="0" u="none" strike="noStrike" kern="1200">
                          <a:solidFill>
                            <a:srgbClr val="3B3838"/>
                          </a:solidFill>
                          <a:effectLst/>
                          <a:latin typeface="Calibri Light"/>
                          <a:ea typeface="+mn-ea"/>
                          <a:cs typeface="+mn-cs"/>
                        </a:rPr>
                        <a:t>I. Wpływy</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9920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5 659</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23"/>
                  </a:ext>
                </a:extLst>
              </a:tr>
              <a:tr h="306160">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1. Wpływy netto z wydania udziałów i innych instrumentów kapitałowych oraz dopłat do kapitału</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3 109</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24"/>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2. Kredyty i pożyczki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noFill/>
                  </a:tcPr>
                </a:tc>
                <a:tc>
                  <a:txBody>
                    <a:bodyPr/>
                    <a:lstStyle/>
                    <a:p>
                      <a:pPr algn="r" rtl="0" fontAlgn="ctr"/>
                      <a:r>
                        <a:rPr lang="pl-PL" sz="1000" b="0" i="0" u="none" strike="noStrike">
                          <a:solidFill>
                            <a:srgbClr val="3B3838"/>
                          </a:solidFill>
                          <a:effectLst/>
                          <a:latin typeface="Calibri Light"/>
                        </a:rPr>
                        <a:t>9420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noFill/>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2 550 </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noFill/>
                  </a:tcPr>
                </a:tc>
                <a:extLst>
                  <a:ext uri="{0D108BD9-81ED-4DB2-BD59-A6C34878D82A}">
                    <a16:rowId xmlns="" xmlns:a16="http://schemas.microsoft.com/office/drawing/2014/main" val="10025"/>
                  </a:ext>
                </a:extLst>
              </a:tr>
              <a:tr h="180903">
                <a:tc>
                  <a:txBody>
                    <a:bodyPr/>
                    <a:lstStyle/>
                    <a:p>
                      <a:pPr marL="0" algn="l" defTabSz="1280128" rtl="0" eaLnBrk="1" fontAlgn="ctr" latinLnBrk="0" hangingPunct="1"/>
                      <a:r>
                        <a:rPr lang="pl-PL" sz="1000" b="0" i="0" u="none" strike="noStrike" kern="1200">
                          <a:solidFill>
                            <a:srgbClr val="3B3838"/>
                          </a:solidFill>
                          <a:effectLst/>
                          <a:latin typeface="Calibri Light"/>
                          <a:ea typeface="+mn-ea"/>
                          <a:cs typeface="+mn-cs"/>
                        </a:rPr>
                        <a:t>3. Emisja dłużnych papierów wartościowych</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noFill/>
                  </a:tcPr>
                </a:tc>
                <a:tc>
                  <a:txBody>
                    <a:bodyPr/>
                    <a:lstStyle/>
                    <a:p>
                      <a:pPr algn="r" rtl="0" fontAlgn="ctr"/>
                      <a:r>
                        <a:rPr lang="pl-PL" sz="1000" b="0" i="0" u="none" strike="noStrike">
                          <a:solidFill>
                            <a:srgbClr val="3B3838"/>
                          </a:solidFill>
                          <a:effectLst/>
                          <a:latin typeface="Calibri Light"/>
                        </a:rPr>
                        <a:t>500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noFill/>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noFill/>
                  </a:tcPr>
                </a:tc>
                <a:extLst>
                  <a:ext uri="{0D108BD9-81ED-4DB2-BD59-A6C34878D82A}">
                    <a16:rowId xmlns="" xmlns:a16="http://schemas.microsoft.com/office/drawing/2014/main" val="10026"/>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II. Wydatki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330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3 267</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27"/>
                  </a:ext>
                </a:extLst>
              </a:tr>
              <a:tr h="180903">
                <a:tc>
                  <a:txBody>
                    <a:bodyPr/>
                    <a:lstStyle/>
                    <a:p>
                      <a:pPr marL="0" algn="l" defTabSz="1280128" rtl="0" eaLnBrk="1" fontAlgn="ctr" latinLnBrk="0" hangingPunct="1"/>
                      <a:r>
                        <a:rPr lang="pl-PL" sz="1000" b="0" i="0" u="none" strike="noStrike" kern="1200">
                          <a:solidFill>
                            <a:srgbClr val="3B3838"/>
                          </a:solidFill>
                          <a:effectLst/>
                          <a:latin typeface="Calibri Light"/>
                          <a:ea typeface="+mn-ea"/>
                          <a:cs typeface="+mn-cs"/>
                        </a:rPr>
                        <a:t>1. Płatności zobowiązań z tytułu umów leasingu finansowego</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257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 </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28"/>
                  </a:ext>
                </a:extLst>
              </a:tr>
              <a:tr h="180903">
                <a:tc>
                  <a:txBody>
                    <a:bodyPr/>
                    <a:lstStyle/>
                    <a:p>
                      <a:pPr marL="0" algn="l" defTabSz="1280128" rtl="0" eaLnBrk="1" fontAlgn="ctr" latinLnBrk="0" hangingPunct="1"/>
                      <a:r>
                        <a:rPr lang="pl-PL" sz="1000" b="0" i="0" u="none" strike="noStrike" kern="1200">
                          <a:solidFill>
                            <a:srgbClr val="3B3838"/>
                          </a:solidFill>
                          <a:effectLst/>
                          <a:latin typeface="Calibri Light"/>
                          <a:ea typeface="+mn-ea"/>
                          <a:cs typeface="+mn-cs"/>
                        </a:rPr>
                        <a:t>2. Odsetki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73</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82</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29"/>
                  </a:ext>
                </a:extLst>
              </a:tr>
              <a:tr h="180903">
                <a:tc>
                  <a:txBody>
                    <a:bodyPr/>
                    <a:lstStyle/>
                    <a:p>
                      <a:pPr marL="0" algn="l" defTabSz="1280128" rtl="0" eaLnBrk="1" fontAlgn="ctr" latinLnBrk="0" hangingPunct="1"/>
                      <a:r>
                        <a:rPr lang="pl-PL" sz="1000" b="0" i="0" u="none" strike="noStrike" kern="1200">
                          <a:solidFill>
                            <a:srgbClr val="3B3838"/>
                          </a:solidFill>
                          <a:effectLst/>
                          <a:latin typeface="Calibri Light"/>
                          <a:ea typeface="+mn-ea"/>
                          <a:cs typeface="+mn-cs"/>
                        </a:rPr>
                        <a:t>3. Dywidendy i inne wypłaty na rzecz właścicieli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0</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30"/>
                  </a:ext>
                </a:extLst>
              </a:tr>
              <a:tr h="180903">
                <a:tc>
                  <a:txBody>
                    <a:bodyPr/>
                    <a:lstStyle/>
                    <a:p>
                      <a:pPr marL="0" algn="l" defTabSz="1280128" rtl="0" eaLnBrk="1" fontAlgn="ctr" latinLnBrk="0" hangingPunct="1"/>
                      <a:r>
                        <a:rPr lang="pl-PL" sz="1000" b="0" i="0" u="none" strike="noStrike" kern="1200">
                          <a:solidFill>
                            <a:srgbClr val="3B3838"/>
                          </a:solidFill>
                          <a:effectLst/>
                          <a:latin typeface="Calibri Light"/>
                          <a:ea typeface="+mn-ea"/>
                          <a:cs typeface="+mn-cs"/>
                        </a:rPr>
                        <a:t>4. Kredyty i pożyczki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2 308</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31"/>
                  </a:ext>
                </a:extLst>
              </a:tr>
              <a:tr h="180903">
                <a:tc>
                  <a:txBody>
                    <a:bodyPr/>
                    <a:lstStyle/>
                    <a:p>
                      <a:pPr marL="0" algn="l" defTabSz="1280128" rtl="0" eaLnBrk="1" fontAlgn="ctr" latinLnBrk="0" hangingPunct="1"/>
                      <a:r>
                        <a:rPr lang="pl-PL" sz="1000" b="0" i="0" u="none" strike="noStrike" kern="1200" dirty="0">
                          <a:solidFill>
                            <a:srgbClr val="3B3838"/>
                          </a:solidFill>
                          <a:effectLst/>
                          <a:latin typeface="Calibri Light"/>
                          <a:ea typeface="+mn-ea"/>
                          <a:cs typeface="+mn-cs"/>
                        </a:rPr>
                        <a:t>5. Wykup dłużnych papierów wartościowych</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000" b="0" i="0" u="none" strike="noStrike">
                          <a:solidFill>
                            <a:srgbClr val="3B3838"/>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000" b="0" i="0" u="none" strike="noStrike" kern="1200" dirty="0">
                          <a:solidFill>
                            <a:srgbClr val="3B3838"/>
                          </a:solidFill>
                          <a:effectLst/>
                          <a:latin typeface="Calibri Light"/>
                          <a:ea typeface="+mn-ea"/>
                          <a:cs typeface="+mn-cs"/>
                        </a:rPr>
                        <a:t>877</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32"/>
                  </a:ext>
                </a:extLst>
              </a:tr>
              <a:tr h="180903">
                <a:tc>
                  <a:txBody>
                    <a:bodyPr/>
                    <a:lstStyle/>
                    <a:p>
                      <a:pPr marL="0" algn="r" defTabSz="1280128" rtl="0" eaLnBrk="1" fontAlgn="ctr" latinLnBrk="0" hangingPunct="1">
                        <a:lnSpc>
                          <a:spcPct val="107000"/>
                        </a:lnSpc>
                        <a:spcAft>
                          <a:spcPts val="0"/>
                        </a:spcAft>
                      </a:pPr>
                      <a:r>
                        <a:rPr lang="pl-PL" sz="1000" b="0" i="0" u="none" strike="noStrike" kern="1200" dirty="0">
                          <a:solidFill>
                            <a:schemeClr val="bg1"/>
                          </a:solidFill>
                          <a:effectLst/>
                          <a:latin typeface="Calibri Light"/>
                          <a:ea typeface="+mn-ea"/>
                          <a:cs typeface="+mn-cs"/>
                        </a:rPr>
                        <a:t>III. Przepływy pieniężne netto z działalności finansowej (I-II)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r" rtl="0" fontAlgn="ctr"/>
                      <a:r>
                        <a:rPr lang="pl-PL" sz="1000" b="0" i="0" u="none" strike="noStrike">
                          <a:solidFill>
                            <a:srgbClr val="FFFFFF"/>
                          </a:solidFill>
                          <a:effectLst/>
                          <a:latin typeface="Calibri Light"/>
                        </a:rPr>
                        <a:t>9590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000" b="0" i="0" u="none" strike="noStrike" kern="1200" dirty="0">
                          <a:solidFill>
                            <a:schemeClr val="bg1"/>
                          </a:solidFill>
                          <a:effectLst/>
                          <a:latin typeface="Calibri Light"/>
                          <a:ea typeface="+mn-ea"/>
                          <a:cs typeface="+mn-cs"/>
                        </a:rPr>
                        <a:t>2 392</a:t>
                      </a:r>
                    </a:p>
                  </a:txBody>
                  <a:tcPr marL="7114" marR="7114" marT="7114"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33"/>
                  </a:ext>
                </a:extLst>
              </a:tr>
              <a:tr h="180903">
                <a:tc>
                  <a:txBody>
                    <a:bodyPr/>
                    <a:lstStyle/>
                    <a:p>
                      <a:pPr marL="0" algn="l" defTabSz="1280128" rtl="0" eaLnBrk="1" fontAlgn="ctr" latinLnBrk="0" hangingPunct="1">
                        <a:lnSpc>
                          <a:spcPct val="107000"/>
                        </a:lnSpc>
                        <a:spcAft>
                          <a:spcPts val="0"/>
                        </a:spcAft>
                      </a:pPr>
                      <a:r>
                        <a:rPr lang="pl-PL" sz="1000" b="1" kern="1200" dirty="0">
                          <a:solidFill>
                            <a:schemeClr val="bg1"/>
                          </a:solidFill>
                          <a:effectLst/>
                          <a:latin typeface="Calibri"/>
                          <a:ea typeface="Times New Roman"/>
                          <a:cs typeface="Calibri"/>
                        </a:rPr>
                        <a:t>D. Przepływy pieniężne netto, razem (A.III+/-B.III+/-C.III)</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r" rtl="0" fontAlgn="ctr"/>
                      <a:r>
                        <a:rPr lang="pl-PL" sz="1000" b="1" i="0" u="none" strike="noStrike">
                          <a:solidFill>
                            <a:srgbClr val="FFFFFF"/>
                          </a:solidFill>
                          <a:effectLst/>
                          <a:latin typeface="Calibri"/>
                        </a:rPr>
                        <a:t>796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r" defTabSz="1280128" rtl="0" eaLnBrk="1" fontAlgn="ctr" latinLnBrk="0" hangingPunct="1">
                        <a:lnSpc>
                          <a:spcPct val="107000"/>
                        </a:lnSpc>
                        <a:spcAft>
                          <a:spcPts val="0"/>
                        </a:spcAft>
                      </a:pPr>
                      <a:r>
                        <a:rPr lang="pl-PL" sz="1000" b="1" kern="1200" dirty="0">
                          <a:solidFill>
                            <a:schemeClr val="bg1"/>
                          </a:solidFill>
                          <a:effectLst/>
                          <a:latin typeface="Calibri"/>
                          <a:ea typeface="Times New Roman"/>
                          <a:cs typeface="Calibri"/>
                        </a:rPr>
                        <a:t>                       -188</a:t>
                      </a:r>
                    </a:p>
                  </a:txBody>
                  <a:tcPr marL="7114" marR="7114" marT="7114" marB="0" anchor="b" anchorCtr="1">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34"/>
                  </a:ext>
                </a:extLst>
              </a:tr>
              <a:tr h="180903">
                <a:tc>
                  <a:txBody>
                    <a:bodyPr/>
                    <a:lstStyle/>
                    <a:p>
                      <a:pPr marL="0" algn="l" defTabSz="1280128" rtl="0" eaLnBrk="1" fontAlgn="ctr" latinLnBrk="0" hangingPunct="1">
                        <a:lnSpc>
                          <a:spcPct val="107000"/>
                        </a:lnSpc>
                        <a:spcAft>
                          <a:spcPts val="0"/>
                        </a:spcAft>
                      </a:pPr>
                      <a:r>
                        <a:rPr lang="pl-PL" sz="1000" b="1" kern="1200" dirty="0">
                          <a:solidFill>
                            <a:schemeClr val="bg1"/>
                          </a:solidFill>
                          <a:effectLst/>
                          <a:latin typeface="Calibri"/>
                          <a:ea typeface="Times New Roman"/>
                          <a:cs typeface="Calibri"/>
                        </a:rPr>
                        <a:t>E. Bilansowa zmiana stanu środków pieniężnych, w tym:</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r" rtl="0" fontAlgn="ctr"/>
                      <a:r>
                        <a:rPr lang="pl-PL" sz="1000" b="1" i="0" u="none" strike="noStrike">
                          <a:solidFill>
                            <a:srgbClr val="FFFFFF"/>
                          </a:solidFill>
                          <a:effectLst/>
                          <a:latin typeface="Calibri"/>
                        </a:rPr>
                        <a:t>796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ctr" defTabSz="1280128" rtl="0" eaLnBrk="1" fontAlgn="ctr" latinLnBrk="0" hangingPunct="1">
                        <a:lnSpc>
                          <a:spcPct val="107000"/>
                        </a:lnSpc>
                        <a:spcAft>
                          <a:spcPts val="0"/>
                        </a:spcAft>
                      </a:pPr>
                      <a:r>
                        <a:rPr lang="pl-PL" sz="1000" b="1" kern="1200" dirty="0">
                          <a:solidFill>
                            <a:schemeClr val="bg1"/>
                          </a:solidFill>
                          <a:effectLst/>
                          <a:latin typeface="Calibri"/>
                          <a:ea typeface="Times New Roman"/>
                          <a:cs typeface="Calibri"/>
                        </a:rPr>
                        <a:t>                       -188</a:t>
                      </a:r>
                    </a:p>
                  </a:txBody>
                  <a:tcPr marL="7114" marR="7114" marT="7114" marB="0" anchor="b" anchorCtr="1">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35"/>
                  </a:ext>
                </a:extLst>
              </a:tr>
              <a:tr h="180903">
                <a:tc>
                  <a:txBody>
                    <a:bodyPr/>
                    <a:lstStyle/>
                    <a:p>
                      <a:pPr marL="0" algn="l" defTabSz="1280128" rtl="0" eaLnBrk="1" fontAlgn="ctr" latinLnBrk="0" hangingPunct="1">
                        <a:lnSpc>
                          <a:spcPct val="107000"/>
                        </a:lnSpc>
                        <a:spcAft>
                          <a:spcPts val="0"/>
                        </a:spcAft>
                      </a:pPr>
                      <a:r>
                        <a:rPr lang="pl-PL" sz="1000" b="1" kern="1200" dirty="0">
                          <a:solidFill>
                            <a:schemeClr val="bg1"/>
                          </a:solidFill>
                          <a:effectLst/>
                          <a:latin typeface="Calibri"/>
                          <a:ea typeface="Times New Roman"/>
                          <a:cs typeface="Calibri"/>
                        </a:rPr>
                        <a:t>F. Środki pieniężne na początek okresu</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r" rtl="0" fontAlgn="ctr"/>
                      <a:r>
                        <a:rPr lang="pl-PL" sz="1000" b="1" i="0" u="none" strike="noStrike">
                          <a:solidFill>
                            <a:srgbClr val="FFFFFF"/>
                          </a:solidFill>
                          <a:effectLst/>
                          <a:latin typeface="Calibri"/>
                        </a:rPr>
                        <a:t>21</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marL="0" algn="ctr" defTabSz="1280128" rtl="0" eaLnBrk="1" fontAlgn="ctr" latinLnBrk="0" hangingPunct="1">
                        <a:lnSpc>
                          <a:spcPct val="107000"/>
                        </a:lnSpc>
                        <a:spcAft>
                          <a:spcPts val="0"/>
                        </a:spcAft>
                      </a:pPr>
                      <a:r>
                        <a:rPr lang="pl-PL" sz="1000" b="1" kern="1200" dirty="0">
                          <a:solidFill>
                            <a:schemeClr val="bg1"/>
                          </a:solidFill>
                          <a:effectLst/>
                          <a:latin typeface="Calibri"/>
                          <a:ea typeface="Times New Roman"/>
                          <a:cs typeface="Calibri"/>
                        </a:rPr>
                        <a:t>                        209</a:t>
                      </a:r>
                    </a:p>
                  </a:txBody>
                  <a:tcPr marL="7114" marR="7114" marT="7114" marB="0" anchor="b" anchorCtr="1">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36"/>
                  </a:ext>
                </a:extLst>
              </a:tr>
              <a:tr h="180903">
                <a:tc>
                  <a:txBody>
                    <a:bodyPr/>
                    <a:lstStyle/>
                    <a:p>
                      <a:pPr marL="0" algn="l" defTabSz="1280128" rtl="0" eaLnBrk="1" fontAlgn="ctr" latinLnBrk="0" hangingPunct="1">
                        <a:lnSpc>
                          <a:spcPct val="107000"/>
                        </a:lnSpc>
                        <a:spcAft>
                          <a:spcPts val="0"/>
                        </a:spcAft>
                      </a:pPr>
                      <a:r>
                        <a:rPr lang="pl-PL" sz="1000" b="1" kern="1200">
                          <a:solidFill>
                            <a:schemeClr val="bg1"/>
                          </a:solidFill>
                          <a:effectLst/>
                          <a:latin typeface="Calibri"/>
                          <a:ea typeface="Times New Roman"/>
                          <a:cs typeface="Calibri"/>
                        </a:rPr>
                        <a:t>G. Środki pieniężne na koniec okresu (F+/-D), w tym:</a:t>
                      </a:r>
                    </a:p>
                  </a:txBody>
                  <a:tcPr marL="7114" marR="7114" marT="7114"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gn="r" rtl="0" fontAlgn="ctr"/>
                      <a:r>
                        <a:rPr lang="pl-PL" sz="1000" b="1" i="0" u="none" strike="noStrike" dirty="0">
                          <a:solidFill>
                            <a:srgbClr val="FFFFFF"/>
                          </a:solidFill>
                          <a:effectLst/>
                          <a:latin typeface="Calibri"/>
                        </a:rPr>
                        <a:t>817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w="12700" cap="flat" cmpd="sng" algn="ctr">
                      <a:solidFill>
                        <a:srgbClr val="C0507B"/>
                      </a:solidFill>
                      <a:prstDash val="solid"/>
                      <a:round/>
                      <a:headEnd type="none" w="med" len="med"/>
                      <a:tailEnd type="none" w="med" len="med"/>
                    </a:lnB>
                    <a:solidFill>
                      <a:srgbClr val="C0507B"/>
                    </a:solidFill>
                  </a:tcPr>
                </a:tc>
                <a:tc>
                  <a:txBody>
                    <a:bodyPr/>
                    <a:lstStyle/>
                    <a:p>
                      <a:pPr marL="0" algn="ctr" defTabSz="1280128" rtl="0" eaLnBrk="1" fontAlgn="ctr" latinLnBrk="0" hangingPunct="1">
                        <a:lnSpc>
                          <a:spcPct val="107000"/>
                        </a:lnSpc>
                        <a:spcAft>
                          <a:spcPts val="0"/>
                        </a:spcAft>
                      </a:pPr>
                      <a:r>
                        <a:rPr lang="pl-PL" sz="1000" b="1" kern="1200" dirty="0">
                          <a:solidFill>
                            <a:schemeClr val="bg1"/>
                          </a:solidFill>
                          <a:effectLst/>
                          <a:latin typeface="Calibri"/>
                          <a:ea typeface="Times New Roman"/>
                          <a:cs typeface="Calibri"/>
                        </a:rPr>
                        <a:t>                          21</a:t>
                      </a:r>
                    </a:p>
                  </a:txBody>
                  <a:tcPr marL="7114" marR="7114" marT="7114" marB="0" anchor="b" anchorCtr="1">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37"/>
                  </a:ext>
                </a:extLst>
              </a:tr>
            </a:tbl>
          </a:graphicData>
        </a:graphic>
      </p:graphicFrame>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4267" y="187072"/>
            <a:ext cx="717324" cy="288128"/>
          </a:xfrm>
          <a:prstGeom prst="rect">
            <a:avLst/>
          </a:prstGeom>
        </p:spPr>
      </p:pic>
    </p:spTree>
    <p:extLst>
      <p:ext uri="{BB962C8B-B14F-4D97-AF65-F5344CB8AC3E}">
        <p14:creationId xmlns:p14="http://schemas.microsoft.com/office/powerpoint/2010/main" val="3249378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Analiza wskaźnikowa Grupy Kapitałowej HubStyle</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26</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Sytuacja finansowa Grupy</a:t>
            </a:r>
          </a:p>
        </p:txBody>
      </p:sp>
      <p:graphicFrame>
        <p:nvGraphicFramePr>
          <p:cNvPr id="13" name="Symbol zastępczy zawartości 12"/>
          <p:cNvGraphicFramePr>
            <a:graphicFrameLocks noGrp="1"/>
          </p:cNvGraphicFramePr>
          <p:nvPr>
            <p:ph sz="quarter" idx="15"/>
            <p:extLst>
              <p:ext uri="{D42A27DB-BD31-4B8C-83A1-F6EECF244321}">
                <p14:modId xmlns:p14="http://schemas.microsoft.com/office/powerpoint/2010/main" val="603986459"/>
              </p:ext>
            </p:extLst>
          </p:nvPr>
        </p:nvGraphicFramePr>
        <p:xfrm>
          <a:off x="907286" y="3059741"/>
          <a:ext cx="5061714" cy="2022900"/>
        </p:xfrm>
        <a:graphic>
          <a:graphicData uri="http://schemas.openxmlformats.org/drawingml/2006/table">
            <a:tbl>
              <a:tblPr/>
              <a:tblGrid>
                <a:gridCol w="2677809">
                  <a:extLst>
                    <a:ext uri="{9D8B030D-6E8A-4147-A177-3AD203B41FA5}">
                      <a16:colId xmlns="" xmlns:a16="http://schemas.microsoft.com/office/drawing/2014/main" val="20000"/>
                    </a:ext>
                  </a:extLst>
                </a:gridCol>
                <a:gridCol w="1245752">
                  <a:extLst>
                    <a:ext uri="{9D8B030D-6E8A-4147-A177-3AD203B41FA5}">
                      <a16:colId xmlns="" xmlns:a16="http://schemas.microsoft.com/office/drawing/2014/main" val="20001"/>
                    </a:ext>
                  </a:extLst>
                </a:gridCol>
                <a:gridCol w="1138153">
                  <a:extLst>
                    <a:ext uri="{9D8B030D-6E8A-4147-A177-3AD203B41FA5}">
                      <a16:colId xmlns="" xmlns:a16="http://schemas.microsoft.com/office/drawing/2014/main" val="20002"/>
                    </a:ext>
                  </a:extLst>
                </a:gridCol>
              </a:tblGrid>
              <a:tr h="505725">
                <a:tc>
                  <a:txBody>
                    <a:bodyPr/>
                    <a:lstStyle/>
                    <a:p>
                      <a:pPr algn="ctr" fontAlgn="ctr"/>
                      <a:r>
                        <a:rPr lang="pl-PL" sz="1200" b="1" i="0" u="none" strike="noStrike" dirty="0">
                          <a:solidFill>
                            <a:srgbClr val="000000"/>
                          </a:solidFill>
                          <a:effectLst/>
                          <a:latin typeface="Calibri"/>
                        </a:rPr>
                        <a:t>Wskaźniki płynności</a:t>
                      </a:r>
                    </a:p>
                  </a:txBody>
                  <a:tcPr marL="0" marR="0" marT="0" marB="0" anchor="ctr">
                    <a:lnL w="6350" cap="flat" cmpd="sng" algn="ctr">
                      <a:no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l-PL" sz="1200" b="1" i="0" u="none" strike="noStrike" dirty="0">
                          <a:solidFill>
                            <a:schemeClr val="bg1"/>
                          </a:solidFill>
                          <a:effectLst/>
                          <a:latin typeface="Calibri"/>
                        </a:rPr>
                        <a:t>2019</a:t>
                      </a:r>
                    </a:p>
                  </a:txBody>
                  <a:tcPr marL="0" marR="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C0507B"/>
                    </a:solidFill>
                  </a:tcPr>
                </a:tc>
                <a:tc>
                  <a:txBody>
                    <a:bodyPr/>
                    <a:lstStyle/>
                    <a:p>
                      <a:pPr algn="ctr" fontAlgn="ctr"/>
                      <a:r>
                        <a:rPr lang="pl-PL" sz="1200" b="1" i="0" u="none" strike="noStrike" dirty="0">
                          <a:solidFill>
                            <a:srgbClr val="000000"/>
                          </a:solidFill>
                          <a:effectLst/>
                          <a:latin typeface="Calibri"/>
                        </a:rPr>
                        <a:t>2018</a:t>
                      </a:r>
                    </a:p>
                  </a:txBody>
                  <a:tcPr marL="0" marR="0" marT="0" marB="0" anchor="ctr">
                    <a:lnL w="12700" cap="flat" cmpd="sng" algn="ctr">
                      <a:solidFill>
                        <a:srgbClr val="C0507B"/>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505725">
                <a:tc>
                  <a:txBody>
                    <a:bodyPr/>
                    <a:lstStyle/>
                    <a:p>
                      <a:pPr algn="l" fontAlgn="ctr"/>
                      <a:r>
                        <a:rPr lang="pl-PL" sz="1200" b="0" i="0" u="none" strike="noStrike" dirty="0">
                          <a:solidFill>
                            <a:srgbClr val="000000"/>
                          </a:solidFill>
                          <a:effectLst/>
                          <a:latin typeface="Calibri"/>
                        </a:rPr>
                        <a:t>Wskaźnik bieżącej płynności</a:t>
                      </a:r>
                    </a:p>
                  </a:txBody>
                  <a:tcPr marL="0" marR="0" marT="0" marB="0" anchor="ctr">
                    <a:lnL w="6350" cap="flat" cmpd="sng" algn="ctr">
                      <a:no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0,52</a:t>
                      </a:r>
                    </a:p>
                  </a:txBody>
                  <a:tcPr marL="0" marR="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0,64</a:t>
                      </a:r>
                    </a:p>
                  </a:txBody>
                  <a:tcPr marL="0" marR="0" marT="0" marB="0" anchor="ctr">
                    <a:lnL w="12700" cap="flat" cmpd="sng" algn="ctr">
                      <a:solidFill>
                        <a:srgbClr val="C0507B"/>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C0507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1"/>
                  </a:ext>
                </a:extLst>
              </a:tr>
              <a:tr h="505725">
                <a:tc>
                  <a:txBody>
                    <a:bodyPr/>
                    <a:lstStyle/>
                    <a:p>
                      <a:pPr algn="l" fontAlgn="ctr"/>
                      <a:r>
                        <a:rPr lang="pl-PL" sz="1200" b="0" i="0" u="none" strike="noStrike" dirty="0">
                          <a:solidFill>
                            <a:srgbClr val="000000"/>
                          </a:solidFill>
                          <a:effectLst/>
                          <a:latin typeface="Calibri"/>
                        </a:rPr>
                        <a:t>Wskaźnik wysokiej płynności</a:t>
                      </a:r>
                    </a:p>
                  </a:txBody>
                  <a:tcPr marL="0" marR="0" marT="0" marB="0" anchor="ctr">
                    <a:lnL w="6350" cap="flat" cmpd="sng" algn="ctr">
                      <a:noFill/>
                      <a:prstDash val="solid"/>
                      <a:round/>
                      <a:headEnd type="none" w="med" len="med"/>
                      <a:tailEnd type="none" w="med" len="med"/>
                    </a:lnL>
                    <a:lnR w="12700" cap="flat" cmpd="sng" algn="ctr">
                      <a:solidFill>
                        <a:srgbClr val="C0507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0,25</a:t>
                      </a:r>
                    </a:p>
                  </a:txBody>
                  <a:tcPr marL="0" marR="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0,10</a:t>
                      </a:r>
                    </a:p>
                  </a:txBody>
                  <a:tcPr marL="0" marR="0" marT="0" marB="0" anchor="ctr">
                    <a:lnL w="12700" cap="flat" cmpd="sng" algn="ctr">
                      <a:solidFill>
                        <a:srgbClr val="C0507B"/>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2"/>
                  </a:ext>
                </a:extLst>
              </a:tr>
              <a:tr h="505725">
                <a:tc>
                  <a:txBody>
                    <a:bodyPr/>
                    <a:lstStyle/>
                    <a:p>
                      <a:pPr algn="l" fontAlgn="ctr"/>
                      <a:r>
                        <a:rPr lang="pl-PL" sz="1200" b="0" i="0" u="none" strike="noStrike" dirty="0">
                          <a:solidFill>
                            <a:srgbClr val="000000"/>
                          </a:solidFill>
                          <a:effectLst/>
                          <a:latin typeface="Calibri"/>
                        </a:rPr>
                        <a:t>Wskaźnik podwyższonej płynności</a:t>
                      </a:r>
                    </a:p>
                  </a:txBody>
                  <a:tcPr marL="0" marR="0" marT="0" marB="0" anchor="ctr">
                    <a:lnL w="6350" cap="flat" cmpd="sng" algn="ctr">
                      <a:noFill/>
                      <a:prstDash val="solid"/>
                      <a:round/>
                      <a:headEnd type="none" w="med" len="med"/>
                      <a:tailEnd type="none" w="med" len="med"/>
                    </a:lnL>
                    <a:lnR w="12700" cap="flat" cmpd="sng" algn="ctr">
                      <a:solidFill>
                        <a:srgbClr val="C0507B"/>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0,06</a:t>
                      </a:r>
                    </a:p>
                  </a:txBody>
                  <a:tcPr marL="0" marR="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0,01</a:t>
                      </a:r>
                    </a:p>
                  </a:txBody>
                  <a:tcPr marL="0" marR="0" marT="0" marB="0" anchor="ctr">
                    <a:lnL w="12700" cap="flat" cmpd="sng" algn="ctr">
                      <a:solidFill>
                        <a:srgbClr val="C0507B"/>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3"/>
                  </a:ext>
                </a:extLst>
              </a:tr>
            </a:tbl>
          </a:graphicData>
        </a:graphic>
      </p:graphicFrame>
      <p:graphicFrame>
        <p:nvGraphicFramePr>
          <p:cNvPr id="12" name="Symbol zastępczy zawartości 11"/>
          <p:cNvGraphicFramePr>
            <a:graphicFrameLocks noGrp="1"/>
          </p:cNvGraphicFramePr>
          <p:nvPr>
            <p:ph sz="quarter" idx="14"/>
            <p:extLst>
              <p:ext uri="{D42A27DB-BD31-4B8C-83A1-F6EECF244321}">
                <p14:modId xmlns:p14="http://schemas.microsoft.com/office/powerpoint/2010/main" val="1636906685"/>
              </p:ext>
            </p:extLst>
          </p:nvPr>
        </p:nvGraphicFramePr>
        <p:xfrm>
          <a:off x="915328" y="1244239"/>
          <a:ext cx="5053672" cy="1680593"/>
        </p:xfrm>
        <a:graphic>
          <a:graphicData uri="http://schemas.openxmlformats.org/drawingml/2006/table">
            <a:tbl>
              <a:tblPr/>
              <a:tblGrid>
                <a:gridCol w="2673556">
                  <a:extLst>
                    <a:ext uri="{9D8B030D-6E8A-4147-A177-3AD203B41FA5}">
                      <a16:colId xmlns="" xmlns:a16="http://schemas.microsoft.com/office/drawing/2014/main" val="20000"/>
                    </a:ext>
                  </a:extLst>
                </a:gridCol>
                <a:gridCol w="1260965">
                  <a:extLst>
                    <a:ext uri="{9D8B030D-6E8A-4147-A177-3AD203B41FA5}">
                      <a16:colId xmlns="" xmlns:a16="http://schemas.microsoft.com/office/drawing/2014/main" val="20001"/>
                    </a:ext>
                  </a:extLst>
                </a:gridCol>
                <a:gridCol w="1119151">
                  <a:extLst>
                    <a:ext uri="{9D8B030D-6E8A-4147-A177-3AD203B41FA5}">
                      <a16:colId xmlns="" xmlns:a16="http://schemas.microsoft.com/office/drawing/2014/main" val="20002"/>
                    </a:ext>
                  </a:extLst>
                </a:gridCol>
              </a:tblGrid>
              <a:tr h="416304">
                <a:tc>
                  <a:txBody>
                    <a:bodyPr/>
                    <a:lstStyle/>
                    <a:p>
                      <a:pPr algn="ctr" fontAlgn="ctr"/>
                      <a:r>
                        <a:rPr lang="pl-PL" sz="1200" b="1" i="0" u="none" strike="noStrike" dirty="0">
                          <a:solidFill>
                            <a:srgbClr val="000000"/>
                          </a:solidFill>
                          <a:effectLst/>
                          <a:latin typeface="Calibri"/>
                        </a:rPr>
                        <a:t>Wskaźniki zadłużenia</a:t>
                      </a:r>
                    </a:p>
                  </a:txBody>
                  <a:tcPr marL="0" marR="0" marT="0" marB="0" anchor="ctr">
                    <a:lnL w="12700" cap="flat" cmpd="sng" algn="ctr">
                      <a:no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l-PL" sz="1200" b="1" i="0" u="none" strike="noStrike" dirty="0">
                          <a:solidFill>
                            <a:schemeClr val="bg1"/>
                          </a:solidFill>
                          <a:effectLst/>
                          <a:latin typeface="Calibri"/>
                        </a:rPr>
                        <a:t>2019</a:t>
                      </a:r>
                    </a:p>
                  </a:txBody>
                  <a:tcPr marL="0" marR="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C0507B"/>
                    </a:solidFill>
                  </a:tcPr>
                </a:tc>
                <a:tc>
                  <a:txBody>
                    <a:bodyPr/>
                    <a:lstStyle/>
                    <a:p>
                      <a:pPr algn="ctr" fontAlgn="ctr"/>
                      <a:r>
                        <a:rPr lang="pl-PL" sz="1200" b="1" i="0" u="none" strike="noStrike" dirty="0">
                          <a:solidFill>
                            <a:schemeClr val="tx1"/>
                          </a:solidFill>
                          <a:effectLst/>
                          <a:latin typeface="Calibri"/>
                        </a:rPr>
                        <a:t>2018</a:t>
                      </a:r>
                    </a:p>
                  </a:txBody>
                  <a:tcPr marL="0" marR="0" marT="0"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96480">
                <a:tc>
                  <a:txBody>
                    <a:bodyPr/>
                    <a:lstStyle/>
                    <a:p>
                      <a:pPr algn="l" fontAlgn="ctr"/>
                      <a:r>
                        <a:rPr lang="pl-PL" sz="1200" b="0" i="0" u="none" strike="noStrike" dirty="0">
                          <a:solidFill>
                            <a:srgbClr val="000000"/>
                          </a:solidFill>
                          <a:effectLst/>
                          <a:latin typeface="Calibri"/>
                        </a:rPr>
                        <a:t>Wskaźnik ogólnego zadłużenia</a:t>
                      </a:r>
                    </a:p>
                  </a:txBody>
                  <a:tcPr marL="0" marR="0" marT="0" marB="0" anchor="ctr">
                    <a:lnL w="6350" cap="flat" cmpd="sng" algn="ctr">
                      <a:no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152,24%</a:t>
                      </a:r>
                    </a:p>
                  </a:txBody>
                  <a:tcPr marL="0" marR="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68%</a:t>
                      </a:r>
                    </a:p>
                  </a:txBody>
                  <a:tcPr marL="0" marR="0" marT="0" marB="0" anchor="ctr">
                    <a:lnL w="12700" cap="flat" cmpd="sng" algn="ctr">
                      <a:solidFill>
                        <a:srgbClr val="C0507B"/>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C0507B"/>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1"/>
                  </a:ext>
                </a:extLst>
              </a:tr>
              <a:tr h="411857">
                <a:tc>
                  <a:txBody>
                    <a:bodyPr/>
                    <a:lstStyle/>
                    <a:p>
                      <a:pPr algn="l" fontAlgn="ctr"/>
                      <a:r>
                        <a:rPr lang="pl-PL" sz="1200" b="0" i="0" u="none" strike="noStrike" dirty="0">
                          <a:solidFill>
                            <a:srgbClr val="000000"/>
                          </a:solidFill>
                          <a:effectLst/>
                          <a:latin typeface="Calibri"/>
                        </a:rPr>
                        <a:t>Wskaźnik zadłużenia długoterminowego</a:t>
                      </a:r>
                    </a:p>
                  </a:txBody>
                  <a:tcPr marL="0" marR="0" marT="0" marB="0" anchor="ctr">
                    <a:lnL w="6350" cap="flat" cmpd="sng" algn="ctr">
                      <a:noFill/>
                      <a:prstDash val="solid"/>
                      <a:round/>
                      <a:headEnd type="none" w="med" len="med"/>
                      <a:tailEnd type="none" w="med" len="med"/>
                    </a:lnL>
                    <a:lnR w="12700" cap="flat" cmpd="sng" algn="ctr">
                      <a:solidFill>
                        <a:srgbClr val="C0507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3,97%</a:t>
                      </a:r>
                    </a:p>
                  </a:txBody>
                  <a:tcPr marL="0" marR="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0%</a:t>
                      </a:r>
                    </a:p>
                  </a:txBody>
                  <a:tcPr marL="0" marR="0" marT="0" marB="0" anchor="ctr">
                    <a:lnL w="12700" cap="flat" cmpd="sng" algn="ctr">
                      <a:solidFill>
                        <a:srgbClr val="C0507B"/>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2"/>
                  </a:ext>
                </a:extLst>
              </a:tr>
              <a:tr h="455952">
                <a:tc>
                  <a:txBody>
                    <a:bodyPr/>
                    <a:lstStyle/>
                    <a:p>
                      <a:pPr algn="l" fontAlgn="ctr"/>
                      <a:r>
                        <a:rPr lang="pl-PL" sz="1200" b="0" i="0" u="none" strike="noStrike" dirty="0">
                          <a:solidFill>
                            <a:srgbClr val="000000"/>
                          </a:solidFill>
                          <a:effectLst/>
                          <a:latin typeface="Calibri"/>
                        </a:rPr>
                        <a:t>Wskaźnik zadłużenia krótkoterminowego</a:t>
                      </a:r>
                    </a:p>
                  </a:txBody>
                  <a:tcPr marL="0" marR="0" marT="0" marB="0" anchor="ctr">
                    <a:lnL w="6350" cap="flat" cmpd="sng" algn="ctr">
                      <a:noFill/>
                      <a:prstDash val="solid"/>
                      <a:round/>
                      <a:headEnd type="none" w="med" len="med"/>
                      <a:tailEnd type="none" w="med" len="med"/>
                    </a:lnL>
                    <a:lnR w="12700" cap="flat" cmpd="sng" algn="ctr">
                      <a:solidFill>
                        <a:srgbClr val="C0507B"/>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148,27%</a:t>
                      </a:r>
                    </a:p>
                  </a:txBody>
                  <a:tcPr marL="0" marR="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pl-PL" sz="1200" b="0" i="0" u="none" strike="noStrike" dirty="0">
                          <a:solidFill>
                            <a:srgbClr val="000000"/>
                          </a:solidFill>
                          <a:effectLst/>
                          <a:latin typeface="Calibri"/>
                        </a:rPr>
                        <a:t>68%</a:t>
                      </a:r>
                    </a:p>
                  </a:txBody>
                  <a:tcPr marL="0" marR="0" marT="0" marB="0" anchor="ctr">
                    <a:lnL w="12700" cap="flat" cmpd="sng" algn="ctr">
                      <a:solidFill>
                        <a:srgbClr val="C0507B"/>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3"/>
                  </a:ext>
                </a:extLst>
              </a:tr>
            </a:tbl>
          </a:graphicData>
        </a:graphic>
      </p:graphicFrame>
      <p:sp>
        <p:nvSpPr>
          <p:cNvPr id="17" name="Prostokąt 16"/>
          <p:cNvSpPr/>
          <p:nvPr/>
        </p:nvSpPr>
        <p:spPr>
          <a:xfrm>
            <a:off x="6838950" y="882585"/>
            <a:ext cx="4903788" cy="4970591"/>
          </a:xfrm>
          <a:prstGeom prst="rect">
            <a:avLst/>
          </a:prstGeom>
        </p:spPr>
        <p:txBody>
          <a:bodyPr wrap="square">
            <a:spAutoFit/>
          </a:bodyPr>
          <a:lstStyle/>
          <a:p>
            <a:pPr algn="just">
              <a:spcBef>
                <a:spcPts val="800"/>
              </a:spcBef>
              <a:spcAft>
                <a:spcPts val="600"/>
              </a:spcAft>
            </a:pPr>
            <a:r>
              <a:rPr lang="pl-PL" sz="1200" b="1" dirty="0">
                <a:solidFill>
                  <a:srgbClr val="C0507B"/>
                </a:solidFill>
                <a:latin typeface="+mj-lt"/>
              </a:rPr>
              <a:t>Analiza wskaźnikowa </a:t>
            </a:r>
          </a:p>
          <a:p>
            <a:pPr algn="just">
              <a:spcAft>
                <a:spcPts val="600"/>
              </a:spcAft>
            </a:pPr>
            <a:r>
              <a:rPr lang="pl-PL" sz="1200" dirty="0"/>
              <a:t>W roku obrotowym 2019 analizowane wskaźniki płynności uległy pogorszeniu. Ze względu na niższe niż zakładano wyniki obu segmentów </a:t>
            </a:r>
            <a:br>
              <a:rPr lang="pl-PL" sz="1200" dirty="0"/>
            </a:br>
            <a:r>
              <a:rPr lang="pl-PL" sz="1200" dirty="0"/>
              <a:t>i konieczność dokonania odpisów aktualizujących struktura bilansu uległa osłabieniu.  Obniżeniu uległy wskaźniki ogólnego zadłużenia </a:t>
            </a:r>
          </a:p>
          <a:p>
            <a:pPr algn="just">
              <a:spcBef>
                <a:spcPts val="800"/>
              </a:spcBef>
              <a:spcAft>
                <a:spcPts val="600"/>
              </a:spcAft>
            </a:pPr>
            <a:r>
              <a:rPr lang="pl-PL" sz="1200" b="1" dirty="0">
                <a:solidFill>
                  <a:srgbClr val="C0507B"/>
                </a:solidFill>
                <a:latin typeface="+mj-lt"/>
              </a:rPr>
              <a:t>Prognoza finansowa HubStyle S.A.</a:t>
            </a:r>
          </a:p>
          <a:p>
            <a:pPr>
              <a:spcAft>
                <a:spcPts val="600"/>
              </a:spcAft>
            </a:pPr>
            <a:r>
              <a:rPr lang="pl-PL" sz="1200" dirty="0"/>
              <a:t>HubStyle S.A. nie publikuje prognoz finansowych. </a:t>
            </a:r>
            <a:endParaRPr lang="pl-PL" sz="1200" b="1" dirty="0">
              <a:solidFill>
                <a:srgbClr val="C7658A"/>
              </a:solidFill>
            </a:endParaRPr>
          </a:p>
          <a:p>
            <a:pPr algn="just">
              <a:spcBef>
                <a:spcPts val="800"/>
              </a:spcBef>
              <a:spcAft>
                <a:spcPts val="600"/>
              </a:spcAft>
            </a:pPr>
            <a:r>
              <a:rPr lang="pl-PL" sz="1200" b="1" dirty="0">
                <a:solidFill>
                  <a:srgbClr val="C0507B"/>
                </a:solidFill>
                <a:latin typeface="+mj-lt"/>
              </a:rPr>
              <a:t>Polityka dywidendy </a:t>
            </a:r>
            <a:r>
              <a:rPr lang="pl-PL" sz="1200" b="1" dirty="0" err="1">
                <a:solidFill>
                  <a:srgbClr val="C0507B"/>
                </a:solidFill>
                <a:latin typeface="+mj-lt"/>
              </a:rPr>
              <a:t>HubStyle</a:t>
            </a:r>
            <a:r>
              <a:rPr lang="pl-PL" sz="1200" b="1" dirty="0">
                <a:solidFill>
                  <a:srgbClr val="C0507B"/>
                </a:solidFill>
                <a:latin typeface="+mj-lt"/>
              </a:rPr>
              <a:t> S.A.</a:t>
            </a:r>
          </a:p>
          <a:p>
            <a:pPr algn="just">
              <a:spcAft>
                <a:spcPts val="600"/>
              </a:spcAft>
            </a:pPr>
            <a:r>
              <a:rPr lang="pl-PL" sz="1200" dirty="0"/>
              <a:t>Zasadą polityki Zarządu </a:t>
            </a:r>
            <a:r>
              <a:rPr lang="pl-PL" sz="1200" dirty="0" err="1"/>
              <a:t>HubStyle</a:t>
            </a:r>
            <a:r>
              <a:rPr lang="pl-PL" sz="1200" dirty="0"/>
              <a:t> S.A. odnośnie dywidendy jest realizowanie wypłat stosownie do wielkości wypracowanego zysku i możliwości Emitenta. Zarząd, zgłaszając propozycje dotyczące możliwości wypłaty dywidendy, kieruje się koniecznością zapewnienia Emitentowi płynności finansowej oraz kapitału niezbędnego do rozwoju działalności.</a:t>
            </a:r>
          </a:p>
          <a:p>
            <a:pPr algn="just">
              <a:spcBef>
                <a:spcPts val="800"/>
              </a:spcBef>
              <a:spcAft>
                <a:spcPts val="600"/>
              </a:spcAft>
            </a:pPr>
            <a:r>
              <a:rPr lang="pl-PL" sz="1200" b="1" dirty="0">
                <a:solidFill>
                  <a:srgbClr val="C0507B"/>
                </a:solidFill>
                <a:latin typeface="+mj-lt"/>
              </a:rPr>
              <a:t>Opis istotnych pozycji pozabilansowych</a:t>
            </a:r>
          </a:p>
          <a:p>
            <a:pPr algn="just">
              <a:spcAft>
                <a:spcPts val="600"/>
              </a:spcAft>
            </a:pPr>
            <a:r>
              <a:rPr lang="pl-PL" sz="1200" dirty="0">
                <a:solidFill>
                  <a:schemeClr val="tx1">
                    <a:lumMod val="85000"/>
                    <a:lumOff val="15000"/>
                  </a:schemeClr>
                </a:solidFill>
              </a:rPr>
              <a:t>W skonsolidowanym sprawozdaniu Grupy HubStyle nie występują istotne pozycje pozabilansowe.</a:t>
            </a:r>
          </a:p>
          <a:p>
            <a:pPr algn="just">
              <a:spcAft>
                <a:spcPts val="600"/>
              </a:spcAft>
            </a:pPr>
            <a:r>
              <a:rPr lang="pl-PL" sz="1200" b="1" dirty="0">
                <a:solidFill>
                  <a:srgbClr val="C0507B"/>
                </a:solidFill>
                <a:latin typeface="+mj-lt"/>
              </a:rPr>
              <a:t>Opis  wykorzystania przez Emitenta wpływów z emisji </a:t>
            </a:r>
          </a:p>
          <a:p>
            <a:pPr algn="just">
              <a:spcAft>
                <a:spcPts val="600"/>
              </a:spcAft>
            </a:pPr>
            <a:r>
              <a:rPr lang="pl-PL" sz="1200" dirty="0">
                <a:solidFill>
                  <a:schemeClr val="tx1">
                    <a:lumMod val="85000"/>
                    <a:lumOff val="15000"/>
                  </a:schemeClr>
                </a:solidFill>
              </a:rPr>
              <a:t>W okresie objętym niniejszym sprawozdaniem Spółka  przeprowadziła emisje akcji serii J o wartości nominalnej 950 </a:t>
            </a:r>
            <a:r>
              <a:rPr lang="pl-PL" sz="1200" dirty="0" err="1">
                <a:solidFill>
                  <a:schemeClr val="tx1">
                    <a:lumMod val="85000"/>
                    <a:lumOff val="15000"/>
                  </a:schemeClr>
                </a:solidFill>
              </a:rPr>
              <a:t>tys</a:t>
            </a:r>
            <a:r>
              <a:rPr lang="pl-PL" sz="1200" dirty="0">
                <a:solidFill>
                  <a:schemeClr val="tx1">
                    <a:lumMod val="85000"/>
                    <a:lumOff val="15000"/>
                  </a:schemeClr>
                </a:solidFill>
              </a:rPr>
              <a:t> zł. Zapłata nastąpiła w roku 2020 , poprzez konwersje należności z tytułu zapłaty za akcje z zobowiązaniami z tytułu pożyczki. </a:t>
            </a:r>
          </a:p>
        </p:txBody>
      </p:sp>
      <p:graphicFrame>
        <p:nvGraphicFramePr>
          <p:cNvPr id="11" name="Tabela 10"/>
          <p:cNvGraphicFramePr>
            <a:graphicFrameLocks noGrp="1"/>
          </p:cNvGraphicFramePr>
          <p:nvPr>
            <p:extLst>
              <p:ext uri="{D42A27DB-BD31-4B8C-83A1-F6EECF244321}">
                <p14:modId xmlns:p14="http://schemas.microsoft.com/office/powerpoint/2010/main" val="2064018296"/>
              </p:ext>
            </p:extLst>
          </p:nvPr>
        </p:nvGraphicFramePr>
        <p:xfrm>
          <a:off x="914399" y="6450563"/>
          <a:ext cx="10828339" cy="2457804"/>
        </p:xfrm>
        <a:graphic>
          <a:graphicData uri="http://schemas.openxmlformats.org/drawingml/2006/table">
            <a:tbl>
              <a:tblPr firstRow="1" firstCol="1" bandRow="1"/>
              <a:tblGrid>
                <a:gridCol w="3518588">
                  <a:extLst>
                    <a:ext uri="{9D8B030D-6E8A-4147-A177-3AD203B41FA5}">
                      <a16:colId xmlns="" xmlns:a16="http://schemas.microsoft.com/office/drawing/2014/main" val="20000"/>
                    </a:ext>
                  </a:extLst>
                </a:gridCol>
                <a:gridCol w="7309751">
                  <a:extLst>
                    <a:ext uri="{9D8B030D-6E8A-4147-A177-3AD203B41FA5}">
                      <a16:colId xmlns="" xmlns:a16="http://schemas.microsoft.com/office/drawing/2014/main" val="20001"/>
                    </a:ext>
                  </a:extLst>
                </a:gridCol>
              </a:tblGrid>
              <a:tr h="414426">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gn="ctr">
                        <a:lnSpc>
                          <a:spcPct val="115000"/>
                        </a:lnSpc>
                        <a:spcAft>
                          <a:spcPts val="0"/>
                        </a:spcAft>
                      </a:pPr>
                      <a:r>
                        <a:rPr lang="pl-PL" sz="1000" b="1" dirty="0">
                          <a:solidFill>
                            <a:schemeClr val="tx1"/>
                          </a:solidFill>
                          <a:effectLst/>
                          <a:latin typeface="+mj-lt"/>
                          <a:ea typeface="Calibri"/>
                          <a:cs typeface="Times New Roman"/>
                        </a:rPr>
                        <a:t>Wskaźnik</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gn="ctr">
                        <a:lnSpc>
                          <a:spcPct val="115000"/>
                        </a:lnSpc>
                        <a:spcAft>
                          <a:spcPts val="0"/>
                        </a:spcAft>
                      </a:pPr>
                      <a:r>
                        <a:rPr lang="pl-PL" sz="1000" b="1" dirty="0">
                          <a:solidFill>
                            <a:schemeClr val="tx1"/>
                          </a:solidFill>
                          <a:effectLst/>
                          <a:latin typeface="+mj-lt"/>
                          <a:ea typeface="Calibri"/>
                          <a:cs typeface="Times New Roman"/>
                        </a:rPr>
                        <a:t>Wyszczególnienie</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40563">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nSpc>
                          <a:spcPct val="115000"/>
                        </a:lnSpc>
                        <a:spcAft>
                          <a:spcPts val="0"/>
                        </a:spcAft>
                      </a:pPr>
                      <a:r>
                        <a:rPr lang="pl-PL" sz="1000" dirty="0">
                          <a:solidFill>
                            <a:srgbClr val="000000"/>
                          </a:solidFill>
                          <a:effectLst/>
                          <a:latin typeface="+mj-lt"/>
                          <a:ea typeface="Times New Roman"/>
                          <a:cs typeface="Times New Roman"/>
                        </a:rPr>
                        <a:t>Wskaźnik ogólnego zadłużenia</a:t>
                      </a:r>
                      <a:endParaRPr lang="pl-PL" sz="1000" dirty="0">
                        <a:effectLst/>
                        <a:latin typeface="+mj-lt"/>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gn="l">
                        <a:lnSpc>
                          <a:spcPct val="115000"/>
                        </a:lnSpc>
                        <a:spcAft>
                          <a:spcPts val="0"/>
                        </a:spcAft>
                      </a:pPr>
                      <a:r>
                        <a:rPr lang="pl-PL" sz="1000" dirty="0">
                          <a:effectLst/>
                          <a:latin typeface="+mj-lt"/>
                          <a:ea typeface="Calibri"/>
                          <a:cs typeface="Times New Roman"/>
                        </a:rPr>
                        <a:t>Wskaźnik ogólnego zadłużenia = zobowiązania długo- i krótkoterminowe ogółem / aktywa ogółem</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1"/>
                  </a:ext>
                </a:extLst>
              </a:tr>
              <a:tr h="340563">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nSpc>
                          <a:spcPct val="115000"/>
                        </a:lnSpc>
                        <a:spcAft>
                          <a:spcPts val="0"/>
                        </a:spcAft>
                      </a:pPr>
                      <a:r>
                        <a:rPr lang="pl-PL" sz="1000" dirty="0">
                          <a:solidFill>
                            <a:srgbClr val="000000"/>
                          </a:solidFill>
                          <a:effectLst/>
                          <a:latin typeface="+mj-lt"/>
                          <a:ea typeface="Times New Roman"/>
                          <a:cs typeface="Times New Roman"/>
                        </a:rPr>
                        <a:t>Wskaźnik zadłużenia długoterminowego</a:t>
                      </a:r>
                      <a:endParaRPr lang="pl-PL" sz="1000" dirty="0">
                        <a:effectLst/>
                        <a:latin typeface="+mj-lt"/>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gn="l">
                        <a:lnSpc>
                          <a:spcPct val="115000"/>
                        </a:lnSpc>
                        <a:spcAft>
                          <a:spcPts val="0"/>
                        </a:spcAft>
                      </a:pPr>
                      <a:r>
                        <a:rPr lang="pl-PL" sz="1000" dirty="0">
                          <a:effectLst/>
                          <a:latin typeface="+mj-lt"/>
                          <a:ea typeface="Calibri"/>
                          <a:cs typeface="Times New Roman"/>
                        </a:rPr>
                        <a:t>Wskaźnik zadłużenia długoterminowego = zobowiązania długoterminowe / aktywa ogółem</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2"/>
                  </a:ext>
                </a:extLst>
              </a:tr>
              <a:tr h="340563">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nSpc>
                          <a:spcPct val="115000"/>
                        </a:lnSpc>
                        <a:spcAft>
                          <a:spcPts val="0"/>
                        </a:spcAft>
                      </a:pPr>
                      <a:r>
                        <a:rPr lang="pl-PL" sz="1000" dirty="0">
                          <a:solidFill>
                            <a:srgbClr val="000000"/>
                          </a:solidFill>
                          <a:effectLst/>
                          <a:latin typeface="+mj-lt"/>
                          <a:ea typeface="Times New Roman"/>
                          <a:cs typeface="Times New Roman"/>
                        </a:rPr>
                        <a:t>Wskaźnik zadłużenia krótkoterminowego</a:t>
                      </a:r>
                      <a:endParaRPr lang="pl-PL" sz="1000" dirty="0">
                        <a:effectLst/>
                        <a:latin typeface="+mj-lt"/>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gn="l">
                        <a:lnSpc>
                          <a:spcPct val="115000"/>
                        </a:lnSpc>
                        <a:spcAft>
                          <a:spcPts val="0"/>
                        </a:spcAft>
                      </a:pPr>
                      <a:r>
                        <a:rPr lang="pl-PL" sz="1000" dirty="0">
                          <a:effectLst/>
                          <a:latin typeface="+mj-lt"/>
                          <a:ea typeface="Calibri"/>
                          <a:cs typeface="Times New Roman"/>
                        </a:rPr>
                        <a:t>Wskaźnik zadłużenia krótkoterminowego = zobowiązania krótkoterminowe / aktywa ogółem</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3"/>
                  </a:ext>
                </a:extLst>
              </a:tr>
              <a:tr h="340563">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marL="0" marR="0" indent="0" algn="l" defTabSz="1280128" rtl="0" eaLnBrk="1" fontAlgn="auto" latinLnBrk="0" hangingPunct="1">
                        <a:lnSpc>
                          <a:spcPct val="115000"/>
                        </a:lnSpc>
                        <a:spcBef>
                          <a:spcPts val="0"/>
                        </a:spcBef>
                        <a:spcAft>
                          <a:spcPts val="0"/>
                        </a:spcAft>
                        <a:buClrTx/>
                        <a:buSzTx/>
                        <a:buFontTx/>
                        <a:buNone/>
                        <a:tabLst/>
                        <a:defRPr/>
                      </a:pPr>
                      <a:r>
                        <a:rPr lang="pl-PL" sz="1000" dirty="0">
                          <a:solidFill>
                            <a:srgbClr val="000000"/>
                          </a:solidFill>
                          <a:effectLst/>
                          <a:latin typeface="+mj-lt"/>
                          <a:ea typeface="Times New Roman"/>
                          <a:cs typeface="Times New Roman"/>
                        </a:rPr>
                        <a:t>Wskaźnik bieżącej płynności</a:t>
                      </a:r>
                      <a:endParaRPr lang="pl-PL" sz="1000" dirty="0">
                        <a:effectLst/>
                        <a:latin typeface="+mj-lt"/>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gn="l">
                        <a:lnSpc>
                          <a:spcPct val="115000"/>
                        </a:lnSpc>
                        <a:spcAft>
                          <a:spcPts val="0"/>
                        </a:spcAft>
                      </a:pPr>
                      <a:r>
                        <a:rPr lang="pl-PL" sz="1000" dirty="0">
                          <a:effectLst/>
                          <a:latin typeface="+mj-lt"/>
                          <a:ea typeface="Calibri"/>
                          <a:cs typeface="Times New Roman"/>
                        </a:rPr>
                        <a:t>Wskaźnik płynności bieżącej – aktywa obrotowe / zobowiązania krótkoterminowe</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4"/>
                  </a:ext>
                </a:extLst>
              </a:tr>
              <a:tr h="340563">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marL="0" marR="0" indent="0" algn="l" defTabSz="1280128" rtl="0" eaLnBrk="1" fontAlgn="auto" latinLnBrk="0" hangingPunct="1">
                        <a:lnSpc>
                          <a:spcPct val="115000"/>
                        </a:lnSpc>
                        <a:spcBef>
                          <a:spcPts val="0"/>
                        </a:spcBef>
                        <a:spcAft>
                          <a:spcPts val="0"/>
                        </a:spcAft>
                        <a:buClrTx/>
                        <a:buSzTx/>
                        <a:buFontTx/>
                        <a:buNone/>
                        <a:tabLst/>
                        <a:defRPr/>
                      </a:pPr>
                      <a:r>
                        <a:rPr lang="pl-PL" sz="1000" dirty="0">
                          <a:solidFill>
                            <a:srgbClr val="000000"/>
                          </a:solidFill>
                          <a:effectLst/>
                          <a:latin typeface="+mj-lt"/>
                          <a:ea typeface="Times New Roman"/>
                          <a:cs typeface="Times New Roman"/>
                        </a:rPr>
                        <a:t>Wskaźnik wysokiej płynności</a:t>
                      </a:r>
                      <a:endParaRPr lang="pl-PL" sz="1000" dirty="0">
                        <a:effectLst/>
                        <a:latin typeface="+mj-lt"/>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gn="l">
                        <a:lnSpc>
                          <a:spcPct val="115000"/>
                        </a:lnSpc>
                        <a:spcAft>
                          <a:spcPts val="0"/>
                        </a:spcAft>
                      </a:pPr>
                      <a:r>
                        <a:rPr lang="pl-PL" sz="1000" dirty="0">
                          <a:effectLst/>
                          <a:latin typeface="+mj-lt"/>
                          <a:ea typeface="Calibri"/>
                          <a:cs typeface="Times New Roman"/>
                        </a:rPr>
                        <a:t>Wskaźnik wysokiej płynności – (aktywa obrotowe – zapasy – krótkoterminowe rozliczenia międzyokresowe) / zobowiązania krótkoterminowe</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5"/>
                  </a:ext>
                </a:extLst>
              </a:tr>
              <a:tr h="340563">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marL="0" marR="0" indent="0" algn="l" defTabSz="1280128" rtl="0" eaLnBrk="1" fontAlgn="auto" latinLnBrk="0" hangingPunct="1">
                        <a:lnSpc>
                          <a:spcPct val="115000"/>
                        </a:lnSpc>
                        <a:spcBef>
                          <a:spcPts val="0"/>
                        </a:spcBef>
                        <a:spcAft>
                          <a:spcPts val="0"/>
                        </a:spcAft>
                        <a:buClrTx/>
                        <a:buSzTx/>
                        <a:buFontTx/>
                        <a:buNone/>
                        <a:tabLst/>
                        <a:defRPr/>
                      </a:pPr>
                      <a:r>
                        <a:rPr lang="pl-PL" sz="1000" dirty="0">
                          <a:solidFill>
                            <a:srgbClr val="000000"/>
                          </a:solidFill>
                          <a:effectLst/>
                          <a:latin typeface="+mj-lt"/>
                          <a:ea typeface="Times New Roman"/>
                          <a:cs typeface="Times New Roman"/>
                        </a:rPr>
                        <a:t>Wskaźnik podwyższonej płynności</a:t>
                      </a:r>
                      <a:endParaRPr lang="pl-PL" sz="1000" dirty="0">
                        <a:effectLst/>
                        <a:latin typeface="+mj-lt"/>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80128" rtl="0" eaLnBrk="1" latinLnBrk="0" hangingPunct="1">
                        <a:defRPr sz="2520" kern="1200">
                          <a:solidFill>
                            <a:schemeClr val="tx1"/>
                          </a:solidFill>
                          <a:latin typeface="Calibri"/>
                        </a:defRPr>
                      </a:lvl1pPr>
                      <a:lvl2pPr marL="640064" algn="l" defTabSz="1280128" rtl="0" eaLnBrk="1" latinLnBrk="0" hangingPunct="1">
                        <a:defRPr sz="2520" kern="1200">
                          <a:solidFill>
                            <a:schemeClr val="tx1"/>
                          </a:solidFill>
                          <a:latin typeface="Calibri"/>
                        </a:defRPr>
                      </a:lvl2pPr>
                      <a:lvl3pPr marL="1280128" algn="l" defTabSz="1280128" rtl="0" eaLnBrk="1" latinLnBrk="0" hangingPunct="1">
                        <a:defRPr sz="2520" kern="1200">
                          <a:solidFill>
                            <a:schemeClr val="tx1"/>
                          </a:solidFill>
                          <a:latin typeface="Calibri"/>
                        </a:defRPr>
                      </a:lvl3pPr>
                      <a:lvl4pPr marL="1920192" algn="l" defTabSz="1280128" rtl="0" eaLnBrk="1" latinLnBrk="0" hangingPunct="1">
                        <a:defRPr sz="2520" kern="1200">
                          <a:solidFill>
                            <a:schemeClr val="tx1"/>
                          </a:solidFill>
                          <a:latin typeface="Calibri"/>
                        </a:defRPr>
                      </a:lvl4pPr>
                      <a:lvl5pPr marL="2560256" algn="l" defTabSz="1280128" rtl="0" eaLnBrk="1" latinLnBrk="0" hangingPunct="1">
                        <a:defRPr sz="2520" kern="1200">
                          <a:solidFill>
                            <a:schemeClr val="tx1"/>
                          </a:solidFill>
                          <a:latin typeface="Calibri"/>
                        </a:defRPr>
                      </a:lvl5pPr>
                      <a:lvl6pPr marL="3200320" algn="l" defTabSz="1280128" rtl="0" eaLnBrk="1" latinLnBrk="0" hangingPunct="1">
                        <a:defRPr sz="2520" kern="1200">
                          <a:solidFill>
                            <a:schemeClr val="tx1"/>
                          </a:solidFill>
                          <a:latin typeface="Calibri"/>
                        </a:defRPr>
                      </a:lvl6pPr>
                      <a:lvl7pPr marL="3840384" algn="l" defTabSz="1280128" rtl="0" eaLnBrk="1" latinLnBrk="0" hangingPunct="1">
                        <a:defRPr sz="2520" kern="1200">
                          <a:solidFill>
                            <a:schemeClr val="tx1"/>
                          </a:solidFill>
                          <a:latin typeface="Calibri"/>
                        </a:defRPr>
                      </a:lvl7pPr>
                      <a:lvl8pPr marL="4480448" algn="l" defTabSz="1280128" rtl="0" eaLnBrk="1" latinLnBrk="0" hangingPunct="1">
                        <a:defRPr sz="2520" kern="1200">
                          <a:solidFill>
                            <a:schemeClr val="tx1"/>
                          </a:solidFill>
                          <a:latin typeface="Calibri"/>
                        </a:defRPr>
                      </a:lvl8pPr>
                      <a:lvl9pPr marL="5120512" algn="l" defTabSz="1280128" rtl="0" eaLnBrk="1" latinLnBrk="0" hangingPunct="1">
                        <a:defRPr sz="2520" kern="1200">
                          <a:solidFill>
                            <a:schemeClr val="tx1"/>
                          </a:solidFill>
                          <a:latin typeface="Calibri"/>
                        </a:defRPr>
                      </a:lvl9pPr>
                    </a:lstStyle>
                    <a:p>
                      <a:pPr algn="l">
                        <a:lnSpc>
                          <a:spcPct val="115000"/>
                        </a:lnSpc>
                        <a:spcAft>
                          <a:spcPts val="0"/>
                        </a:spcAft>
                      </a:pPr>
                      <a:r>
                        <a:rPr lang="pl-PL" sz="1000" dirty="0">
                          <a:effectLst/>
                          <a:latin typeface="+mj-lt"/>
                          <a:ea typeface="Calibri"/>
                          <a:cs typeface="Times New Roman"/>
                        </a:rPr>
                        <a:t>Wskaźnik podwyższonej płynności – środki pieniężne i ich ekwiwalenty / zobowiązania krótkoterminowe</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6"/>
                  </a:ext>
                </a:extLst>
              </a:tr>
            </a:tbl>
          </a:graphicData>
        </a:graphic>
      </p:graphicFrame>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0032" y="187072"/>
            <a:ext cx="717324" cy="288128"/>
          </a:xfrm>
          <a:prstGeom prst="rect">
            <a:avLst/>
          </a:prstGeom>
        </p:spPr>
      </p:pic>
    </p:spTree>
    <p:extLst>
      <p:ext uri="{BB962C8B-B14F-4D97-AF65-F5344CB8AC3E}">
        <p14:creationId xmlns:p14="http://schemas.microsoft.com/office/powerpoint/2010/main" val="873827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kienka Falcon w kolorze kremowym - duże 2">
            <a:extLst>
              <a:ext uri="{FF2B5EF4-FFF2-40B4-BE49-F238E27FC236}">
                <a16:creationId xmlns="" xmlns:a16="http://schemas.microsoft.com/office/drawing/2014/main" id="{8BCCB520-7AA0-4911-B432-EAACDF1FB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05563" cy="96012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2" y="5994774"/>
            <a:ext cx="6400801" cy="170142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6" name="Prostokąt 15"/>
          <p:cNvSpPr/>
          <p:nvPr/>
        </p:nvSpPr>
        <p:spPr>
          <a:xfrm rot="16200000">
            <a:off x="1252529" y="6798052"/>
            <a:ext cx="45719"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pic>
        <p:nvPicPr>
          <p:cNvPr id="17" name="Obraz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6970" y="208988"/>
            <a:ext cx="717323" cy="288129"/>
          </a:xfrm>
          <a:prstGeom prst="rect">
            <a:avLst/>
          </a:prstGeom>
        </p:spPr>
      </p:pic>
      <p:sp>
        <p:nvSpPr>
          <p:cNvPr id="4" name="Tytuł 3"/>
          <p:cNvSpPr>
            <a:spLocks noGrp="1"/>
          </p:cNvSpPr>
          <p:nvPr>
            <p:ph type="title"/>
          </p:nvPr>
        </p:nvSpPr>
        <p:spPr/>
        <p:txBody>
          <a:bodyPr/>
          <a:lstStyle/>
          <a:p>
            <a:r>
              <a:rPr lang="pl-PL" dirty="0"/>
              <a:t>Prezentacja wyników HubStyle S.A. za 2019 r.</a:t>
            </a:r>
          </a:p>
        </p:txBody>
      </p:sp>
      <p:sp>
        <p:nvSpPr>
          <p:cNvPr id="10" name="Symbol zastępczy tekstu 9"/>
          <p:cNvSpPr>
            <a:spLocks noGrp="1"/>
          </p:cNvSpPr>
          <p:nvPr>
            <p:ph type="body" sz="quarter" idx="16"/>
          </p:nvPr>
        </p:nvSpPr>
        <p:spPr>
          <a:xfrm>
            <a:off x="2061030" y="6048000"/>
            <a:ext cx="4245986" cy="1500188"/>
          </a:xfrm>
        </p:spPr>
        <p:txBody>
          <a:bodyPr/>
          <a:lstStyle/>
          <a:p>
            <a:r>
              <a:rPr lang="pl-PL" dirty="0"/>
              <a:t>Sytuacja finansowa HubStyle S.A.</a:t>
            </a:r>
          </a:p>
        </p:txBody>
      </p:sp>
      <p:sp>
        <p:nvSpPr>
          <p:cNvPr id="11" name="Symbol zastępczy tekstu 10"/>
          <p:cNvSpPr>
            <a:spLocks noGrp="1"/>
          </p:cNvSpPr>
          <p:nvPr>
            <p:ph type="body" sz="quarter" idx="17"/>
          </p:nvPr>
        </p:nvSpPr>
        <p:spPr/>
        <p:txBody>
          <a:bodyPr/>
          <a:lstStyle/>
          <a:p>
            <a:r>
              <a:rPr lang="pl-PL" dirty="0"/>
              <a:t>4</a:t>
            </a:r>
          </a:p>
        </p:txBody>
      </p:sp>
      <p:sp>
        <p:nvSpPr>
          <p:cNvPr id="9" name="Symbol zastępczy numeru slajdu 2"/>
          <p:cNvSpPr>
            <a:spLocks noGrp="1"/>
          </p:cNvSpPr>
          <p:nvPr>
            <p:ph type="sldNum" sz="quarter" idx="12"/>
          </p:nvPr>
        </p:nvSpPr>
        <p:spPr>
          <a:xfrm>
            <a:off x="8851265" y="9095880"/>
            <a:ext cx="2880360" cy="277200"/>
          </a:xfrm>
        </p:spPr>
        <p:txBody>
          <a:bodyPr/>
          <a:lstStyle/>
          <a:p>
            <a:fld id="{95AD31FC-7B9A-42A6-8347-069E99EC957F}" type="slidenum">
              <a:rPr lang="pl-PL" smtClean="0">
                <a:solidFill>
                  <a:prstClr val="black">
                    <a:tint val="75000"/>
                  </a:prstClr>
                </a:solidFill>
              </a:rPr>
              <a:pPr/>
              <a:t>27</a:t>
            </a:fld>
            <a:endParaRPr lang="pl-PL">
              <a:solidFill>
                <a:prstClr val="black">
                  <a:tint val="75000"/>
                </a:prstClr>
              </a:solidFill>
            </a:endParaRPr>
          </a:p>
        </p:txBody>
      </p:sp>
      <p:graphicFrame>
        <p:nvGraphicFramePr>
          <p:cNvPr id="13" name="Symbol zastępczy zawartości 2"/>
          <p:cNvGraphicFramePr>
            <a:graphicFrameLocks noGrp="1"/>
          </p:cNvGraphicFramePr>
          <p:nvPr>
            <p:ph sz="quarter" idx="4294967295"/>
            <p:extLst>
              <p:ext uri="{D42A27DB-BD31-4B8C-83A1-F6EECF244321}">
                <p14:modId xmlns:p14="http://schemas.microsoft.com/office/powerpoint/2010/main" val="4288315318"/>
              </p:ext>
            </p:extLst>
          </p:nvPr>
        </p:nvGraphicFramePr>
        <p:xfrm>
          <a:off x="6838949" y="826220"/>
          <a:ext cx="4968021" cy="5734236"/>
        </p:xfrm>
        <a:graphic>
          <a:graphicData uri="http://schemas.openxmlformats.org/drawingml/2006/table">
            <a:tbl>
              <a:tblPr firstRow="1" firstCol="1" bandRow="1"/>
              <a:tblGrid>
                <a:gridCol w="3223371">
                  <a:extLst>
                    <a:ext uri="{9D8B030D-6E8A-4147-A177-3AD203B41FA5}">
                      <a16:colId xmlns="" xmlns:a16="http://schemas.microsoft.com/office/drawing/2014/main" val="20000"/>
                    </a:ext>
                  </a:extLst>
                </a:gridCol>
                <a:gridCol w="899847">
                  <a:extLst>
                    <a:ext uri="{9D8B030D-6E8A-4147-A177-3AD203B41FA5}">
                      <a16:colId xmlns="" xmlns:a16="http://schemas.microsoft.com/office/drawing/2014/main" val="20001"/>
                    </a:ext>
                  </a:extLst>
                </a:gridCol>
                <a:gridCol w="770595">
                  <a:extLst>
                    <a:ext uri="{9D8B030D-6E8A-4147-A177-3AD203B41FA5}">
                      <a16:colId xmlns="" xmlns:a16="http://schemas.microsoft.com/office/drawing/2014/main" val="20003"/>
                    </a:ext>
                  </a:extLst>
                </a:gridCol>
                <a:gridCol w="74208">
                  <a:extLst>
                    <a:ext uri="{9D8B030D-6E8A-4147-A177-3AD203B41FA5}">
                      <a16:colId xmlns="" xmlns:a16="http://schemas.microsoft.com/office/drawing/2014/main" val="20004"/>
                    </a:ext>
                  </a:extLst>
                </a:gridCol>
              </a:tblGrid>
              <a:tr h="471840">
                <a:tc>
                  <a:txBody>
                    <a:bodyPr/>
                    <a:lstStyle/>
                    <a:p>
                      <a:pPr algn="ctr">
                        <a:lnSpc>
                          <a:spcPct val="107000"/>
                        </a:lnSpc>
                        <a:spcAft>
                          <a:spcPts val="0"/>
                        </a:spcAft>
                      </a:pPr>
                      <a:r>
                        <a:rPr lang="pl-PL" sz="1200" b="1" dirty="0">
                          <a:solidFill>
                            <a:schemeClr val="tx1">
                              <a:lumMod val="75000"/>
                              <a:lumOff val="25000"/>
                            </a:schemeClr>
                          </a:solidFill>
                          <a:effectLst/>
                          <a:latin typeface="+mj-lt"/>
                          <a:ea typeface="Times New Roman"/>
                          <a:cs typeface="Times New Roman"/>
                        </a:rPr>
                        <a:t>Wybrane jednostkowe dane finansowe [tys. zł]</a:t>
                      </a:r>
                      <a:endParaRPr lang="pl-PL" sz="1200" dirty="0">
                        <a:solidFill>
                          <a:schemeClr val="tx1">
                            <a:lumMod val="75000"/>
                            <a:lumOff val="25000"/>
                          </a:schemeClr>
                        </a:solidFill>
                        <a:effectLst/>
                        <a:latin typeface="+mj-lt"/>
                        <a:ea typeface="Calibri"/>
                        <a:cs typeface="Times New Roman"/>
                      </a:endParaRPr>
                    </a:p>
                  </a:txBody>
                  <a:tcPr marL="14076" marR="14076" marT="0" marB="0" anchor="ctr">
                    <a:lnL>
                      <a:noFill/>
                    </a:lnL>
                    <a:lnR w="12700" cap="flat" cmpd="sng" algn="ctr">
                      <a:solidFill>
                        <a:srgbClr val="C0507B"/>
                      </a:solidFill>
                      <a:prstDash val="solid"/>
                      <a:round/>
                      <a:headEnd type="none" w="med" len="med"/>
                      <a:tailEnd type="none" w="med" len="med"/>
                    </a:lnR>
                    <a:lnT>
                      <a:noFill/>
                    </a:lnT>
                    <a:lnB w="12700" cap="flat" cmpd="sng" algn="ctr">
                      <a:solidFill>
                        <a:srgbClr val="D07D9B"/>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FFFFFF"/>
                          </a:solidFill>
                          <a:effectLst/>
                          <a:latin typeface="+mj-lt"/>
                          <a:ea typeface="Times New Roman"/>
                          <a:cs typeface="Times New Roman"/>
                        </a:rPr>
                        <a:t>2019</a:t>
                      </a:r>
                      <a:endParaRPr lang="pl-PL" sz="1200" dirty="0">
                        <a:effectLst/>
                        <a:latin typeface="+mj-lt"/>
                        <a:ea typeface="Calibri"/>
                        <a:cs typeface="Times New Roman"/>
                      </a:endParaRPr>
                    </a:p>
                  </a:txBody>
                  <a:tcPr marL="14076" marR="14076"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D07D9B"/>
                      </a:solidFill>
                      <a:prstDash val="solid"/>
                      <a:round/>
                      <a:headEnd type="none" w="med" len="med"/>
                      <a:tailEnd type="none" w="med" len="med"/>
                    </a:lnB>
                    <a:solidFill>
                      <a:srgbClr val="C0507B"/>
                    </a:solidFill>
                  </a:tcPr>
                </a:tc>
                <a:tc gridSpan="2">
                  <a:txBody>
                    <a:bodyPr/>
                    <a:lstStyle/>
                    <a:p>
                      <a:pPr algn="ctr">
                        <a:lnSpc>
                          <a:spcPct val="107000"/>
                        </a:lnSpc>
                        <a:spcAft>
                          <a:spcPts val="0"/>
                        </a:spcAft>
                      </a:pPr>
                      <a:r>
                        <a:rPr lang="pl-PL" sz="1200" b="1" dirty="0">
                          <a:solidFill>
                            <a:schemeClr val="tx1">
                              <a:lumMod val="75000"/>
                              <a:lumOff val="25000"/>
                            </a:schemeClr>
                          </a:solidFill>
                          <a:effectLst/>
                          <a:latin typeface="+mj-lt"/>
                          <a:ea typeface="Calibri"/>
                          <a:cs typeface="Times New Roman"/>
                        </a:rPr>
                        <a:t>2018</a:t>
                      </a:r>
                      <a:endParaRPr lang="pl-PL" sz="1200" dirty="0">
                        <a:solidFill>
                          <a:schemeClr val="tx1">
                            <a:lumMod val="75000"/>
                            <a:lumOff val="25000"/>
                          </a:schemeClr>
                        </a:solidFill>
                        <a:effectLst/>
                        <a:latin typeface="+mj-lt"/>
                        <a:ea typeface="Calibri"/>
                        <a:cs typeface="Times New Roman"/>
                      </a:endParaRPr>
                    </a:p>
                  </a:txBody>
                  <a:tcPr marL="14076" marR="14076" marT="0" marB="0" anchor="ctr">
                    <a:lnL w="12700" cap="flat" cmpd="sng" algn="ctr">
                      <a:solidFill>
                        <a:srgbClr val="C0507B"/>
                      </a:solidFill>
                      <a:prstDash val="solid"/>
                      <a:round/>
                      <a:headEnd type="none" w="med" len="med"/>
                      <a:tailEnd type="none" w="med" len="med"/>
                    </a:lnL>
                    <a:lnR>
                      <a:noFill/>
                    </a:lnR>
                    <a:lnT>
                      <a:noFill/>
                    </a:lnT>
                    <a:lnB w="12700" cap="flat" cmpd="sng" algn="ctr">
                      <a:solidFill>
                        <a:srgbClr val="C0507B"/>
                      </a:solidFill>
                      <a:prstDash val="solid"/>
                      <a:round/>
                      <a:headEnd type="none" w="med" len="med"/>
                      <a:tailEnd type="none" w="med" len="med"/>
                    </a:lnB>
                    <a:noFill/>
                  </a:tcPr>
                </a:tc>
                <a:tc hMerge="1">
                  <a:txBody>
                    <a:bodyPr/>
                    <a:lstStyle/>
                    <a:p>
                      <a:endParaRPr lang="pl-PL"/>
                    </a:p>
                  </a:txBody>
                  <a:tcPr/>
                </a:tc>
                <a:extLst>
                  <a:ext uri="{0D108BD9-81ED-4DB2-BD59-A6C34878D82A}">
                    <a16:rowId xmlns="" xmlns:a16="http://schemas.microsoft.com/office/drawing/2014/main" val="10000"/>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Przychody  ze sprzedaży</a:t>
                      </a:r>
                    </a:p>
                  </a:txBody>
                  <a:tcPr marL="9525" marR="9525" marT="9525" marB="0" anchor="ctr">
                    <a:lnL>
                      <a:noFill/>
                    </a:lnL>
                    <a:lnR w="12700" cap="flat" cmpd="sng" algn="ctr">
                      <a:solidFill>
                        <a:srgbClr val="C0507B"/>
                      </a:solidFill>
                      <a:prstDash val="solid"/>
                      <a:round/>
                      <a:headEnd type="none" w="med" len="med"/>
                      <a:tailEnd type="none" w="med" len="med"/>
                    </a:lnR>
                    <a:lnT w="12700" cap="flat" cmpd="sng" algn="ctr">
                      <a:solidFill>
                        <a:srgbClr val="D07D9B"/>
                      </a:solidFill>
                      <a:prstDash val="solid"/>
                      <a:round/>
                      <a:headEnd type="none" w="med" len="med"/>
                      <a:tailEnd type="none" w="med" len="med"/>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606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D07D9B"/>
                      </a:solidFill>
                      <a:prstDash val="solid"/>
                      <a:round/>
                      <a:headEnd type="none" w="med" len="med"/>
                      <a:tailEnd type="none" w="med" len="med"/>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324</a:t>
                      </a:r>
                    </a:p>
                  </a:txBody>
                  <a:tcPr marL="9525" marR="9525" marT="9525" marB="0" anchor="ctr">
                    <a:lnL w="12700" cap="flat" cmpd="sng" algn="ctr">
                      <a:solidFill>
                        <a:srgbClr val="C0507B"/>
                      </a:solidFill>
                      <a:prstDash val="solid"/>
                      <a:round/>
                      <a:headEnd type="none" w="med" len="med"/>
                      <a:tailEnd type="none" w="med" len="med"/>
                    </a:lnL>
                    <a:lnR>
                      <a:noFill/>
                    </a:lnR>
                    <a:lnT w="12700" cap="flat" cmpd="sng" algn="ctr">
                      <a:solidFill>
                        <a:srgbClr val="C0507B"/>
                      </a:solidFill>
                      <a:prstDash val="solid"/>
                      <a:round/>
                      <a:headEnd type="none" w="med" len="med"/>
                      <a:tailEnd type="none" w="med" len="med"/>
                    </a:lnT>
                    <a:lnB>
                      <a:noFill/>
                    </a:lnB>
                  </a:tcPr>
                </a:tc>
                <a:tc>
                  <a:txBody>
                    <a:bodyPr/>
                    <a:lstStyle/>
                    <a:p>
                      <a:endParaRPr lang="pl-PL" sz="1200" dirty="0">
                        <a:latin typeface="+mj-lt"/>
                      </a:endParaRPr>
                    </a:p>
                  </a:txBody>
                  <a:tcPr marL="14076" marR="14076" marT="0" marB="0" anchor="ctr">
                    <a:lnL>
                      <a:noFill/>
                    </a:lnL>
                    <a:lnR>
                      <a:noFill/>
                    </a:lnR>
                    <a:lnT w="12700" cap="flat" cmpd="sng" algn="ctr">
                      <a:solidFill>
                        <a:srgbClr val="D07D9B"/>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Strata na działalności operacyjnej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-2 229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-3</a:t>
                      </a:r>
                      <a:r>
                        <a:rPr lang="pl-PL" sz="1200" b="0" kern="1200" baseline="0" dirty="0">
                          <a:solidFill>
                            <a:schemeClr val="tx1">
                              <a:lumMod val="75000"/>
                              <a:lumOff val="25000"/>
                            </a:schemeClr>
                          </a:solidFill>
                          <a:effectLst/>
                          <a:latin typeface="+mj-lt"/>
                          <a:ea typeface="Times New Roman"/>
                          <a:cs typeface="Times New Roman"/>
                        </a:rPr>
                        <a:t> 079</a:t>
                      </a:r>
                      <a:endParaRPr lang="pl-PL" sz="1200" b="0" kern="1200" dirty="0">
                        <a:solidFill>
                          <a:schemeClr val="tx1">
                            <a:lumMod val="75000"/>
                            <a:lumOff val="25000"/>
                          </a:schemeClr>
                        </a:solidFill>
                        <a:effectLst/>
                        <a:latin typeface="+mj-lt"/>
                        <a:ea typeface="Times New Roman"/>
                        <a:cs typeface="Times New Roman"/>
                      </a:endParaRP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2"/>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Strata brutto</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-2 562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-7 185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3"/>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Strata netto</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-2 562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-7</a:t>
                      </a:r>
                      <a:r>
                        <a:rPr lang="pl-PL" sz="1200" b="0" kern="1200" baseline="0" dirty="0">
                          <a:solidFill>
                            <a:schemeClr val="tx1">
                              <a:lumMod val="75000"/>
                              <a:lumOff val="25000"/>
                            </a:schemeClr>
                          </a:solidFill>
                          <a:effectLst/>
                          <a:latin typeface="+mj-lt"/>
                          <a:ea typeface="Times New Roman"/>
                          <a:cs typeface="Times New Roman"/>
                        </a:rPr>
                        <a:t> 185</a:t>
                      </a:r>
                      <a:endParaRPr lang="pl-PL" sz="1200" b="0" kern="1200" dirty="0">
                        <a:solidFill>
                          <a:schemeClr val="tx1">
                            <a:lumMod val="75000"/>
                            <a:lumOff val="25000"/>
                          </a:schemeClr>
                        </a:solidFill>
                        <a:effectLst/>
                        <a:latin typeface="+mj-lt"/>
                        <a:ea typeface="Times New Roman"/>
                        <a:cs typeface="Times New Roman"/>
                      </a:endParaRP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4"/>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Całkowite dochody/straty ogółem</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-2 562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-7 185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5"/>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Aktywa razem</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13 034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5 993</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6"/>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Rzeczowe aktywa trwałe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172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11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7"/>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Należności krótkoterminowe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88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103</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8"/>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Zobowiązania krótkoterminowe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10 042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552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9"/>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Zobowiązania długoterminowe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114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0"/>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Kapitał własny</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2 878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5 441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1"/>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Kapitał podstawowy</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3 200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2 600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2"/>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Przepływy pieniężne netto z działalności operacyjnej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-1 987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-2</a:t>
                      </a:r>
                      <a:r>
                        <a:rPr lang="pl-PL" sz="1200" b="0" kern="1200" baseline="0" dirty="0">
                          <a:solidFill>
                            <a:schemeClr val="tx1">
                              <a:lumMod val="75000"/>
                              <a:lumOff val="25000"/>
                            </a:schemeClr>
                          </a:solidFill>
                          <a:effectLst/>
                          <a:latin typeface="+mj-lt"/>
                          <a:ea typeface="Times New Roman"/>
                          <a:cs typeface="Times New Roman"/>
                        </a:rPr>
                        <a:t> 183</a:t>
                      </a:r>
                      <a:endParaRPr lang="pl-PL" sz="1200" b="0" kern="1200" dirty="0">
                        <a:solidFill>
                          <a:schemeClr val="tx1">
                            <a:lumMod val="75000"/>
                            <a:lumOff val="25000"/>
                          </a:schemeClr>
                        </a:solidFill>
                        <a:effectLst/>
                        <a:latin typeface="+mj-lt"/>
                        <a:ea typeface="Times New Roman"/>
                        <a:cs typeface="Times New Roman"/>
                      </a:endParaRP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3"/>
                  </a:ext>
                </a:extLst>
              </a:tr>
              <a:tr h="416359">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Przepływy pieniężne netto z działalności inwestycyjnej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-6 558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-1 407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4"/>
                  </a:ext>
                </a:extLst>
              </a:tr>
              <a:tr h="285061">
                <a:tc>
                  <a:txBody>
                    <a:bodyPr/>
                    <a:lstStyle/>
                    <a:p>
                      <a:pPr algn="l" fontAlgn="ctr"/>
                      <a:r>
                        <a:rPr lang="pl-PL" sz="1200" b="0" i="0" u="none" strike="noStrike" kern="1200">
                          <a:solidFill>
                            <a:schemeClr val="tx1">
                              <a:lumMod val="75000"/>
                              <a:lumOff val="25000"/>
                            </a:schemeClr>
                          </a:solidFill>
                          <a:effectLst/>
                          <a:latin typeface="+mj-lt"/>
                          <a:ea typeface="+mn-ea"/>
                          <a:cs typeface="+mn-cs"/>
                        </a:rPr>
                        <a:t>Przepływy pieniężne netto z działalności finansowej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9 219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3 590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5"/>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Zmiana stanu środków pieniężnych</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674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6"/>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Zysk (strata) na jedną akcję zwykłą</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-0,08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-0,28</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7"/>
                  </a:ext>
                </a:extLst>
              </a:tr>
              <a:tr h="285061">
                <a:tc>
                  <a:txBody>
                    <a:bodyPr/>
                    <a:lstStyle/>
                    <a:p>
                      <a:pPr algn="l" fontAlgn="ctr"/>
                      <a:r>
                        <a:rPr lang="pl-PL" sz="1200" b="0" i="0" u="none" strike="noStrike" kern="1200" dirty="0">
                          <a:solidFill>
                            <a:schemeClr val="tx1">
                              <a:lumMod val="75000"/>
                              <a:lumOff val="25000"/>
                            </a:schemeClr>
                          </a:solidFill>
                          <a:effectLst/>
                          <a:latin typeface="+mj-lt"/>
                          <a:ea typeface="+mn-ea"/>
                          <a:cs typeface="+mn-cs"/>
                        </a:rPr>
                        <a:t>Rozwodniony zysk (strata) na jedną akcję zwykłą</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-0,08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w="12700" cap="flat" cmpd="sng" algn="ctr">
                      <a:solidFill>
                        <a:srgbClr val="C0507B"/>
                      </a:solidFill>
                      <a:prstDash val="solid"/>
                      <a:round/>
                      <a:headEnd type="none" w="med" len="med"/>
                      <a:tailEnd type="none" w="med" len="med"/>
                    </a:lnB>
                  </a:tcPr>
                </a:tc>
                <a:tc>
                  <a:txBody>
                    <a:bodyPr/>
                    <a:lstStyle/>
                    <a:p>
                      <a:pPr marL="0" algn="r"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j-lt"/>
                          <a:ea typeface="Times New Roman"/>
                          <a:cs typeface="Times New Roman"/>
                        </a:rPr>
                        <a:t>-0,28</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dirty="0">
                        <a:latin typeface="+mj-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8"/>
                  </a:ext>
                </a:extLst>
              </a:tr>
            </a:tbl>
          </a:graphicData>
        </a:graphic>
      </p:graphicFrame>
      <p:pic>
        <p:nvPicPr>
          <p:cNvPr id="12" name="Obraz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1094600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Symbol zastępczy zawartości 6"/>
          <p:cNvGraphicFramePr>
            <a:graphicFrameLocks/>
          </p:cNvGraphicFramePr>
          <p:nvPr>
            <p:extLst>
              <p:ext uri="{D42A27DB-BD31-4B8C-83A1-F6EECF244321}">
                <p14:modId xmlns:p14="http://schemas.microsoft.com/office/powerpoint/2010/main" val="3377331174"/>
              </p:ext>
            </p:extLst>
          </p:nvPr>
        </p:nvGraphicFramePr>
        <p:xfrm>
          <a:off x="872171" y="841154"/>
          <a:ext cx="5608639" cy="6509247"/>
        </p:xfrm>
        <a:graphic>
          <a:graphicData uri="http://schemas.openxmlformats.org/drawingml/2006/table">
            <a:tbl>
              <a:tblPr firstRow="1" firstCol="1" bandRow="1">
                <a:tableStyleId>{5C22544A-7EE6-4342-B048-85BDC9FD1C3A}</a:tableStyleId>
              </a:tblPr>
              <a:tblGrid>
                <a:gridCol w="3431496">
                  <a:extLst>
                    <a:ext uri="{9D8B030D-6E8A-4147-A177-3AD203B41FA5}">
                      <a16:colId xmlns="" xmlns:a16="http://schemas.microsoft.com/office/drawing/2014/main" val="20000"/>
                    </a:ext>
                  </a:extLst>
                </a:gridCol>
                <a:gridCol w="812800">
                  <a:extLst>
                    <a:ext uri="{9D8B030D-6E8A-4147-A177-3AD203B41FA5}">
                      <a16:colId xmlns="" xmlns:a16="http://schemas.microsoft.com/office/drawing/2014/main" val="20001"/>
                    </a:ext>
                  </a:extLst>
                </a:gridCol>
                <a:gridCol w="725714">
                  <a:extLst>
                    <a:ext uri="{9D8B030D-6E8A-4147-A177-3AD203B41FA5}">
                      <a16:colId xmlns="" xmlns:a16="http://schemas.microsoft.com/office/drawing/2014/main" val="20002"/>
                    </a:ext>
                  </a:extLst>
                </a:gridCol>
                <a:gridCol w="638629">
                  <a:extLst>
                    <a:ext uri="{9D8B030D-6E8A-4147-A177-3AD203B41FA5}">
                      <a16:colId xmlns="" xmlns:a16="http://schemas.microsoft.com/office/drawing/2014/main" val="20003"/>
                    </a:ext>
                  </a:extLst>
                </a:gridCol>
              </a:tblGrid>
              <a:tr h="368550">
                <a:tc>
                  <a:txBody>
                    <a:bodyPr/>
                    <a:lstStyle/>
                    <a:p>
                      <a:pPr algn="ctr">
                        <a:lnSpc>
                          <a:spcPct val="107000"/>
                        </a:lnSpc>
                      </a:pPr>
                      <a:r>
                        <a:rPr lang="pl-PL" sz="1200" b="0" dirty="0">
                          <a:solidFill>
                            <a:schemeClr val="tx1"/>
                          </a:solidFill>
                          <a:effectLst/>
                          <a:latin typeface="+mj-lt"/>
                        </a:rPr>
                        <a:t>[tys. zł]</a:t>
                      </a: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r">
                        <a:lnSpc>
                          <a:spcPct val="107000"/>
                        </a:lnSpc>
                        <a:spcAft>
                          <a:spcPts val="0"/>
                        </a:spcAft>
                      </a:pPr>
                      <a:r>
                        <a:rPr lang="pl-PL" sz="1200" b="1" dirty="0">
                          <a:solidFill>
                            <a:schemeClr val="bg1"/>
                          </a:solidFill>
                          <a:effectLst/>
                          <a:latin typeface="+mj-lt"/>
                        </a:rPr>
                        <a:t>2019</a:t>
                      </a:r>
                      <a:endParaRPr lang="pl-PL" sz="12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C0507B"/>
                    </a:solidFill>
                  </a:tcPr>
                </a:tc>
                <a:tc>
                  <a:txBody>
                    <a:bodyPr/>
                    <a:lstStyle/>
                    <a:p>
                      <a:pPr algn="r">
                        <a:lnSpc>
                          <a:spcPct val="107000"/>
                        </a:lnSpc>
                        <a:spcAft>
                          <a:spcPts val="0"/>
                        </a:spcAft>
                      </a:pPr>
                      <a:r>
                        <a:rPr lang="pl-PL" sz="1200" b="0" dirty="0">
                          <a:solidFill>
                            <a:schemeClr val="tx1"/>
                          </a:solidFill>
                          <a:effectLst/>
                          <a:latin typeface="+mj-lt"/>
                        </a:rPr>
                        <a:t>2018</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r">
                        <a:lnSpc>
                          <a:spcPct val="107000"/>
                        </a:lnSpc>
                        <a:spcAft>
                          <a:spcPts val="0"/>
                        </a:spcAft>
                      </a:pPr>
                      <a:r>
                        <a:rPr lang="pl-PL" sz="1200" b="0" dirty="0">
                          <a:solidFill>
                            <a:schemeClr val="tx1"/>
                          </a:solidFill>
                          <a:effectLst/>
                          <a:latin typeface="+mj-lt"/>
                          <a:ea typeface="Calibri" panose="020F0502020204030204" pitchFamily="34" charset="0"/>
                          <a:cs typeface="Times New Roman" panose="02020603050405020304" pitchFamily="18" charset="0"/>
                        </a:rPr>
                        <a:t>Zmiana</a:t>
                      </a:r>
                    </a:p>
                  </a:txBody>
                  <a:tcPr marL="72000" marR="72000" marT="36000" marB="3600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94840">
                <a:tc>
                  <a:txBody>
                    <a:bodyPr/>
                    <a:lstStyle/>
                    <a:p>
                      <a:pPr algn="l">
                        <a:lnSpc>
                          <a:spcPct val="107000"/>
                        </a:lnSpc>
                        <a:spcAft>
                          <a:spcPts val="0"/>
                        </a:spcAft>
                      </a:pPr>
                      <a:r>
                        <a:rPr lang="pl-PL" sz="1200" b="0" dirty="0">
                          <a:solidFill>
                            <a:schemeClr val="tx1"/>
                          </a:solidFill>
                          <a:effectLst/>
                          <a:latin typeface="+mj-lt"/>
                        </a:rPr>
                        <a:t>Przychody ze sprzedaży</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606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324</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87%</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94840">
                <a:tc>
                  <a:txBody>
                    <a:bodyPr/>
                    <a:lstStyle/>
                    <a:p>
                      <a:pPr algn="l">
                        <a:lnSpc>
                          <a:spcPct val="107000"/>
                        </a:lnSpc>
                        <a:spcAft>
                          <a:spcPts val="0"/>
                        </a:spcAft>
                      </a:pPr>
                      <a:r>
                        <a:rPr lang="pl-PL" sz="1200" b="0" dirty="0">
                          <a:solidFill>
                            <a:schemeClr val="tx1"/>
                          </a:solidFill>
                          <a:effectLst/>
                          <a:latin typeface="+mj-lt"/>
                        </a:rPr>
                        <a:t>Pozostałe przychody operacyjne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57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2750%</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74419">
                <a:tc>
                  <a:txBody>
                    <a:bodyPr/>
                    <a:lstStyle/>
                    <a:p>
                      <a:pPr algn="l">
                        <a:lnSpc>
                          <a:spcPct val="107000"/>
                        </a:lnSpc>
                        <a:spcAft>
                          <a:spcPts val="0"/>
                        </a:spcAft>
                      </a:pPr>
                      <a:r>
                        <a:rPr lang="pl-PL" sz="1200" b="1" dirty="0">
                          <a:solidFill>
                            <a:schemeClr val="bg1"/>
                          </a:solidFill>
                          <a:effectLst/>
                          <a:latin typeface="+mj-lt"/>
                        </a:rPr>
                        <a:t>Razem przychody z działalności operacyjnej</a:t>
                      </a:r>
                      <a:endParaRPr lang="pl-PL" sz="12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663</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326</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algn="r" rtl="0" fontAlgn="ctr"/>
                      <a:r>
                        <a:rPr lang="pl-PL" sz="1200" b="1" i="0" u="none" strike="noStrike">
                          <a:solidFill>
                            <a:srgbClr val="FFFFFF"/>
                          </a:solidFill>
                          <a:effectLst/>
                          <a:latin typeface="Calibri Light"/>
                        </a:rPr>
                        <a:t>103%</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03"/>
                  </a:ext>
                </a:extLst>
              </a:tr>
              <a:tr h="294840">
                <a:tc>
                  <a:txBody>
                    <a:bodyPr/>
                    <a:lstStyle/>
                    <a:p>
                      <a:pPr algn="l">
                        <a:lnSpc>
                          <a:spcPct val="107000"/>
                        </a:lnSpc>
                        <a:spcAft>
                          <a:spcPts val="0"/>
                        </a:spcAft>
                      </a:pPr>
                      <a:r>
                        <a:rPr lang="pl-PL" sz="1200" b="0" dirty="0">
                          <a:solidFill>
                            <a:schemeClr val="tx1"/>
                          </a:solidFill>
                          <a:effectLst/>
                          <a:latin typeface="+mj-lt"/>
                        </a:rPr>
                        <a:t>Amortyzacja</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249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265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-6%</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94840">
                <a:tc>
                  <a:txBody>
                    <a:bodyPr/>
                    <a:lstStyle/>
                    <a:p>
                      <a:pPr algn="l">
                        <a:lnSpc>
                          <a:spcPct val="107000"/>
                        </a:lnSpc>
                        <a:spcAft>
                          <a:spcPts val="0"/>
                        </a:spcAft>
                      </a:pPr>
                      <a:r>
                        <a:rPr lang="pl-PL" sz="1200" b="0" dirty="0">
                          <a:solidFill>
                            <a:schemeClr val="tx1"/>
                          </a:solidFill>
                          <a:effectLst/>
                          <a:latin typeface="+mj-lt"/>
                        </a:rPr>
                        <a:t>Zużycie materiałów i energii</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26</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4%</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94840">
                <a:tc>
                  <a:txBody>
                    <a:bodyPr/>
                    <a:lstStyle/>
                    <a:p>
                      <a:pPr algn="l">
                        <a:lnSpc>
                          <a:spcPct val="107000"/>
                        </a:lnSpc>
                        <a:spcAft>
                          <a:spcPts val="0"/>
                        </a:spcAft>
                      </a:pPr>
                      <a:r>
                        <a:rPr lang="pl-PL" sz="1200" b="0" dirty="0">
                          <a:solidFill>
                            <a:schemeClr val="tx1"/>
                          </a:solidFill>
                          <a:effectLst/>
                          <a:latin typeface="+mj-lt"/>
                        </a:rPr>
                        <a:t>Usługi obce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1 619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1 405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15%</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94840">
                <a:tc>
                  <a:txBody>
                    <a:bodyPr/>
                    <a:lstStyle/>
                    <a:p>
                      <a:pPr algn="l">
                        <a:lnSpc>
                          <a:spcPct val="107000"/>
                        </a:lnSpc>
                        <a:spcAft>
                          <a:spcPts val="0"/>
                        </a:spcAft>
                      </a:pPr>
                      <a:r>
                        <a:rPr lang="pl-PL" sz="1200" b="0" dirty="0">
                          <a:solidFill>
                            <a:schemeClr val="tx1"/>
                          </a:solidFill>
                          <a:effectLst/>
                          <a:latin typeface="+mj-lt"/>
                        </a:rPr>
                        <a:t>Podatki i opłaty</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21 </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9</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133%</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94840">
                <a:tc>
                  <a:txBody>
                    <a:bodyPr/>
                    <a:lstStyle/>
                    <a:p>
                      <a:pPr algn="l">
                        <a:lnSpc>
                          <a:spcPct val="107000"/>
                        </a:lnSpc>
                        <a:spcAft>
                          <a:spcPts val="0"/>
                        </a:spcAft>
                      </a:pPr>
                      <a:r>
                        <a:rPr lang="pl-PL" sz="1200" b="0" dirty="0">
                          <a:solidFill>
                            <a:schemeClr val="tx1"/>
                          </a:solidFill>
                          <a:effectLst/>
                          <a:latin typeface="+mj-lt"/>
                        </a:rPr>
                        <a:t>Wynagrodzenia</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746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846</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-12%</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74419">
                <a:tc>
                  <a:txBody>
                    <a:bodyPr/>
                    <a:lstStyle/>
                    <a:p>
                      <a:pPr algn="l">
                        <a:lnSpc>
                          <a:spcPct val="107000"/>
                        </a:lnSpc>
                        <a:spcAft>
                          <a:spcPts val="0"/>
                        </a:spcAft>
                      </a:pPr>
                      <a:r>
                        <a:rPr lang="pl-PL" sz="1200" b="0" dirty="0">
                          <a:solidFill>
                            <a:schemeClr val="tx1"/>
                          </a:solidFill>
                          <a:effectLst/>
                          <a:latin typeface="+mj-lt"/>
                        </a:rPr>
                        <a:t>Ubezpieczenia społeczne i inne świadczenia</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111</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85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31%</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294840">
                <a:tc>
                  <a:txBody>
                    <a:bodyPr/>
                    <a:lstStyle/>
                    <a:p>
                      <a:pPr algn="l">
                        <a:lnSpc>
                          <a:spcPct val="107000"/>
                        </a:lnSpc>
                        <a:spcAft>
                          <a:spcPts val="0"/>
                        </a:spcAft>
                      </a:pPr>
                      <a:r>
                        <a:rPr lang="pl-PL" sz="1200" b="0" dirty="0">
                          <a:solidFill>
                            <a:schemeClr val="tx1"/>
                          </a:solidFill>
                          <a:effectLst/>
                          <a:latin typeface="+mj-lt"/>
                        </a:rPr>
                        <a:t>Pozostałe koszty rodzajowe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117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72</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47%</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294840">
                <a:tc>
                  <a:txBody>
                    <a:bodyPr/>
                    <a:lstStyle/>
                    <a:p>
                      <a:pPr algn="l">
                        <a:lnSpc>
                          <a:spcPct val="107000"/>
                        </a:lnSpc>
                        <a:spcAft>
                          <a:spcPts val="0"/>
                        </a:spcAft>
                      </a:pPr>
                      <a:r>
                        <a:rPr lang="pl-PL" sz="1200" b="0" dirty="0">
                          <a:solidFill>
                            <a:schemeClr val="tx1"/>
                          </a:solidFill>
                          <a:effectLst/>
                          <a:latin typeface="+mj-lt"/>
                        </a:rPr>
                        <a:t>Pozostałe koszty operacyjne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697</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-98%</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1"/>
                  </a:ext>
                </a:extLst>
              </a:tr>
              <a:tr h="294840">
                <a:tc>
                  <a:txBody>
                    <a:bodyPr/>
                    <a:lstStyle/>
                    <a:p>
                      <a:pPr marL="0" algn="l" defTabSz="1280128" rtl="0" eaLnBrk="1" fontAlgn="ctr" latinLnBrk="0" hangingPunct="1">
                        <a:lnSpc>
                          <a:spcPct val="107000"/>
                        </a:lnSpc>
                        <a:spcAft>
                          <a:spcPts val="0"/>
                        </a:spcAft>
                      </a:pPr>
                      <a:r>
                        <a:rPr lang="pl-PL" sz="1200" b="1" i="0" u="none" strike="noStrike" kern="1200" dirty="0">
                          <a:solidFill>
                            <a:schemeClr val="bg1"/>
                          </a:solidFill>
                          <a:effectLst/>
                          <a:latin typeface="+mj-lt"/>
                          <a:ea typeface="+mn-ea"/>
                          <a:cs typeface="+mn-cs"/>
                        </a:rPr>
                        <a:t>Koszty działalności operacyjnej</a:t>
                      </a: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2 892 </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3 405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507B"/>
                    </a:solidFill>
                  </a:tcPr>
                </a:tc>
                <a:tc>
                  <a:txBody>
                    <a:bodyPr/>
                    <a:lstStyle/>
                    <a:p>
                      <a:pPr algn="r" rtl="0" fontAlgn="ctr"/>
                      <a:r>
                        <a:rPr lang="pl-PL" sz="1200" b="1" i="0" u="none" strike="noStrike">
                          <a:solidFill>
                            <a:srgbClr val="FFFFFF"/>
                          </a:solidFill>
                          <a:effectLst/>
                          <a:latin typeface="Calibri Light"/>
                        </a:rPr>
                        <a:t>-15%</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12"/>
                  </a:ext>
                </a:extLst>
              </a:tr>
              <a:tr h="294840">
                <a:tc>
                  <a:txBody>
                    <a:bodyPr/>
                    <a:lstStyle/>
                    <a:p>
                      <a:pPr algn="l">
                        <a:lnSpc>
                          <a:spcPct val="107000"/>
                        </a:lnSpc>
                        <a:spcAft>
                          <a:spcPts val="0"/>
                        </a:spcAft>
                      </a:pPr>
                      <a:r>
                        <a:rPr lang="pl-PL" sz="1200" b="1" dirty="0">
                          <a:solidFill>
                            <a:schemeClr val="bg1"/>
                          </a:solidFill>
                          <a:effectLst/>
                          <a:latin typeface="+mj-lt"/>
                        </a:rPr>
                        <a:t>Zysk (strata) z działalności operacyjnej</a:t>
                      </a:r>
                      <a:endParaRPr lang="pl-PL" sz="12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-2</a:t>
                      </a:r>
                      <a:r>
                        <a:rPr lang="pl-PL" sz="1200" b="1" kern="1200" baseline="0" dirty="0">
                          <a:solidFill>
                            <a:schemeClr val="bg1"/>
                          </a:solidFill>
                          <a:effectLst/>
                          <a:latin typeface="+mj-lt"/>
                          <a:ea typeface="+mn-ea"/>
                          <a:cs typeface="+mn-cs"/>
                        </a:rPr>
                        <a:t> 229</a:t>
                      </a:r>
                      <a:endParaRPr lang="pl-PL" sz="1200" b="1" kern="1200" dirty="0">
                        <a:solidFill>
                          <a:schemeClr val="bg1"/>
                        </a:solidFill>
                        <a:effectLst/>
                        <a:latin typeface="+mj-lt"/>
                        <a:ea typeface="+mn-ea"/>
                        <a:cs typeface="+mn-cs"/>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-3 079</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507B"/>
                    </a:solidFill>
                  </a:tcPr>
                </a:tc>
                <a:tc>
                  <a:txBody>
                    <a:bodyPr/>
                    <a:lstStyle/>
                    <a:p>
                      <a:pPr algn="r" rtl="0" fontAlgn="ctr"/>
                      <a:r>
                        <a:rPr lang="pl-PL" sz="1200" b="1" i="0" u="none" strike="noStrike">
                          <a:solidFill>
                            <a:srgbClr val="FFFFFF"/>
                          </a:solidFill>
                          <a:effectLst/>
                          <a:latin typeface="Calibri Light"/>
                        </a:rPr>
                        <a:t>-28%</a:t>
                      </a:r>
                    </a:p>
                  </a:txBody>
                  <a:tcPr marL="9525" marR="9525" marT="9525" marB="0" anchor="ct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13"/>
                  </a:ext>
                </a:extLst>
              </a:tr>
              <a:tr h="294840">
                <a:tc>
                  <a:txBody>
                    <a:bodyPr/>
                    <a:lstStyle/>
                    <a:p>
                      <a:pPr algn="l">
                        <a:lnSpc>
                          <a:spcPct val="107000"/>
                        </a:lnSpc>
                        <a:spcAft>
                          <a:spcPts val="0"/>
                        </a:spcAft>
                      </a:pPr>
                      <a:r>
                        <a:rPr lang="pl-PL" sz="1200" b="0" dirty="0">
                          <a:solidFill>
                            <a:schemeClr val="tx1"/>
                          </a:solidFill>
                          <a:effectLst/>
                          <a:latin typeface="+mj-lt"/>
                        </a:rPr>
                        <a:t>Przychody finansowe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482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278</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73%</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r h="294840">
                <a:tc>
                  <a:txBody>
                    <a:bodyPr/>
                    <a:lstStyle/>
                    <a:p>
                      <a:pPr algn="l">
                        <a:lnSpc>
                          <a:spcPct val="107000"/>
                        </a:lnSpc>
                        <a:spcAft>
                          <a:spcPts val="0"/>
                        </a:spcAft>
                      </a:pPr>
                      <a:r>
                        <a:rPr lang="pl-PL" sz="1200" b="0" dirty="0">
                          <a:solidFill>
                            <a:schemeClr val="tx1"/>
                          </a:solidFill>
                          <a:effectLst/>
                          <a:latin typeface="+mj-lt"/>
                        </a:rPr>
                        <a:t>Koszty finansowe</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815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4 384</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-81%</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5"/>
                  </a:ext>
                </a:extLst>
              </a:tr>
              <a:tr h="294840">
                <a:tc>
                  <a:txBody>
                    <a:bodyPr/>
                    <a:lstStyle/>
                    <a:p>
                      <a:pPr marL="0" algn="l" defTabSz="1280128" rtl="0" eaLnBrk="1" fontAlgn="ctr" latinLnBrk="0" hangingPunct="1">
                        <a:lnSpc>
                          <a:spcPct val="107000"/>
                        </a:lnSpc>
                        <a:spcAft>
                          <a:spcPts val="0"/>
                        </a:spcAft>
                      </a:pPr>
                      <a:r>
                        <a:rPr lang="pl-PL" sz="1200" b="1" i="0" u="none" strike="noStrike" kern="1200" dirty="0">
                          <a:solidFill>
                            <a:schemeClr val="bg1"/>
                          </a:solidFill>
                          <a:effectLst/>
                          <a:latin typeface="+mj-lt"/>
                          <a:ea typeface="+mn-ea"/>
                          <a:cs typeface="+mn-cs"/>
                        </a:rPr>
                        <a:t>Zysk (strata) przed opodatkowaniem</a:t>
                      </a: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-2 562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-7 185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algn="r" rtl="0" fontAlgn="ctr"/>
                      <a:r>
                        <a:rPr lang="pl-PL" sz="1200" b="1" i="0" u="none" strike="noStrike">
                          <a:solidFill>
                            <a:srgbClr val="FFFFFF"/>
                          </a:solidFill>
                          <a:effectLst/>
                          <a:latin typeface="Calibri Light"/>
                        </a:rPr>
                        <a:t>-64%</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16"/>
                  </a:ext>
                </a:extLst>
              </a:tr>
              <a:tr h="294840">
                <a:tc>
                  <a:txBody>
                    <a:bodyPr/>
                    <a:lstStyle/>
                    <a:p>
                      <a:pPr algn="l">
                        <a:lnSpc>
                          <a:spcPct val="107000"/>
                        </a:lnSpc>
                        <a:spcAft>
                          <a:spcPts val="0"/>
                        </a:spcAft>
                      </a:pPr>
                      <a:r>
                        <a:rPr lang="pl-PL" sz="1200" b="0" dirty="0">
                          <a:solidFill>
                            <a:schemeClr val="tx1"/>
                          </a:solidFill>
                          <a:effectLst/>
                          <a:latin typeface="+mj-lt"/>
                        </a:rPr>
                        <a:t>Podatek dochodowy</a:t>
                      </a:r>
                      <a:endParaRPr lang="pl-PL" sz="1200" b="0"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1280128" rtl="0" eaLnBrk="1" fontAlgn="ctr" latinLnBrk="0" hangingPunct="1">
                        <a:lnSpc>
                          <a:spcPct val="107000"/>
                        </a:lnSpc>
                        <a:spcAft>
                          <a:spcPts val="0"/>
                        </a:spcAft>
                      </a:pPr>
                      <a:r>
                        <a:rPr lang="pl-PL" sz="1200" b="0" kern="1200" dirty="0">
                          <a:solidFill>
                            <a:schemeClr val="tx1"/>
                          </a:solidFill>
                          <a:effectLst/>
                          <a:latin typeface="+mj-lt"/>
                          <a:ea typeface="+mn-ea"/>
                          <a:cs typeface="+mn-cs"/>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a:solidFill>
                            <a:srgbClr val="000000"/>
                          </a:solidFill>
                          <a:effectLst/>
                          <a:latin typeface="Calibri Light"/>
                        </a:rPr>
                        <a:t>0%</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7"/>
                  </a:ext>
                </a:extLst>
              </a:tr>
              <a:tr h="474419">
                <a:tc>
                  <a:txBody>
                    <a:bodyPr/>
                    <a:lstStyle/>
                    <a:p>
                      <a:pPr algn="l">
                        <a:lnSpc>
                          <a:spcPct val="107000"/>
                        </a:lnSpc>
                        <a:spcAft>
                          <a:spcPts val="0"/>
                        </a:spcAft>
                      </a:pPr>
                      <a:r>
                        <a:rPr lang="pl-PL" sz="1200" b="1" dirty="0">
                          <a:solidFill>
                            <a:schemeClr val="bg1"/>
                          </a:solidFill>
                          <a:effectLst/>
                          <a:latin typeface="+mj-lt"/>
                        </a:rPr>
                        <a:t>Zysk (strata) netto</a:t>
                      </a:r>
                      <a:r>
                        <a:rPr lang="pl-PL" sz="1200" b="1" baseline="0" dirty="0">
                          <a:solidFill>
                            <a:schemeClr val="bg1"/>
                          </a:solidFill>
                          <a:effectLst/>
                          <a:latin typeface="+mj-lt"/>
                        </a:rPr>
                        <a:t> z działalności kontynuowanej</a:t>
                      </a:r>
                      <a:endParaRPr lang="pl-PL" sz="12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-2 562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mn-ea"/>
                          <a:cs typeface="+mn-cs"/>
                        </a:rPr>
                        <a:t>-7 185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0507B"/>
                    </a:solidFill>
                  </a:tcPr>
                </a:tc>
                <a:tc>
                  <a:txBody>
                    <a:bodyPr/>
                    <a:lstStyle/>
                    <a:p>
                      <a:pPr algn="r" rtl="0" fontAlgn="ctr"/>
                      <a:r>
                        <a:rPr lang="pl-PL" sz="1200" b="1" i="0" u="none" strike="noStrike">
                          <a:solidFill>
                            <a:srgbClr val="FFFFFF"/>
                          </a:solidFill>
                          <a:effectLst/>
                          <a:latin typeface="Calibri Light"/>
                        </a:rPr>
                        <a:t>-64%</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18"/>
                  </a:ext>
                </a:extLst>
              </a:tr>
              <a:tr h="294840">
                <a:tc>
                  <a:txBody>
                    <a:bodyPr/>
                    <a:lstStyle/>
                    <a:p>
                      <a:pPr algn="l">
                        <a:lnSpc>
                          <a:spcPct val="107000"/>
                        </a:lnSpc>
                        <a:spcAft>
                          <a:spcPts val="0"/>
                        </a:spcAft>
                      </a:pPr>
                      <a:r>
                        <a:rPr lang="pl-PL" sz="1200" b="1" dirty="0">
                          <a:solidFill>
                            <a:schemeClr val="tx1"/>
                          </a:solidFill>
                          <a:effectLst/>
                          <a:latin typeface="+mj-lt"/>
                        </a:rPr>
                        <a:t>Zysk (strata) netto </a:t>
                      </a:r>
                      <a:endParaRPr lang="pl-PL" sz="1200" b="1" dirty="0">
                        <a:solidFill>
                          <a:schemeClr val="tx1"/>
                        </a:solidFill>
                        <a:effectLst/>
                        <a:latin typeface="+mj-lt"/>
                        <a:ea typeface="Calibri" panose="020F0502020204030204" pitchFamily="34" charset="0"/>
                        <a:cs typeface="Times New Roman" panose="02020603050405020304" pitchFamily="18" charset="0"/>
                      </a:endParaRPr>
                    </a:p>
                  </a:txBody>
                  <a:tcPr marL="72000" marR="72000" marT="36000" marB="36000" anchor="ctr">
                    <a:lnL w="12700" cmpd="sng">
                      <a:noFill/>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pl-PL" sz="1200" b="0" kern="1200" dirty="0">
                          <a:solidFill>
                            <a:schemeClr val="tx1"/>
                          </a:solidFill>
                          <a:effectLst/>
                          <a:latin typeface="+mj-lt"/>
                          <a:ea typeface="+mn-ea"/>
                          <a:cs typeface="+mn-cs"/>
                        </a:rPr>
                        <a:t>-2 562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pl-PL" sz="1200" b="0" kern="1200" dirty="0">
                          <a:solidFill>
                            <a:schemeClr val="tx1"/>
                          </a:solidFill>
                          <a:effectLst/>
                          <a:latin typeface="+mj-lt"/>
                          <a:ea typeface="+mn-ea"/>
                          <a:cs typeface="+mn-cs"/>
                        </a:rPr>
                        <a:t>-7 185</a:t>
                      </a:r>
                    </a:p>
                  </a:txBody>
                  <a:tcPr marL="9525" marR="9525" marT="9525" marB="0" anchor="ctr">
                    <a:lnL w="12700" cap="flat" cmpd="sng" algn="ctr">
                      <a:solidFill>
                        <a:srgbClr val="C0507B"/>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pl-PL" sz="1200" b="0" i="0" u="none" strike="noStrike" dirty="0">
                          <a:solidFill>
                            <a:srgbClr val="000000"/>
                          </a:solidFill>
                          <a:effectLst/>
                          <a:latin typeface="Calibri Light"/>
                        </a:rPr>
                        <a:t>-64%</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9"/>
                  </a:ext>
                </a:extLst>
              </a:tr>
            </a:tbl>
          </a:graphicData>
        </a:graphic>
      </p:graphicFrame>
      <p:sp>
        <p:nvSpPr>
          <p:cNvPr id="7" name="Symbol zastępczy zawartości 6"/>
          <p:cNvSpPr>
            <a:spLocks noGrp="1"/>
          </p:cNvSpPr>
          <p:nvPr>
            <p:ph sz="quarter" idx="15"/>
          </p:nvPr>
        </p:nvSpPr>
        <p:spPr/>
        <p:txBody>
          <a:bodyPr/>
          <a:lstStyle/>
          <a:p>
            <a:r>
              <a:rPr lang="pl-PL" dirty="0"/>
              <a:t>Na wynik finansowy spółki </a:t>
            </a:r>
            <a:r>
              <a:rPr lang="pl-PL" dirty="0" err="1"/>
              <a:t>Hubstyle</a:t>
            </a:r>
            <a:r>
              <a:rPr lang="pl-PL" dirty="0"/>
              <a:t> wpłynęły między innymi  odpisy aktualizujące wartość inwestycji w jednostki zależne. Niższe niż prognozowano w pierwszej połowie 2019 roku, przełożyły się na dokonanie odpisu aktualizującego wartość inwestycji w jednostki zależne w kwocie 1.073 tys. zł. Na ostatni dzień bilansowy Zarząd spółki przeprowadził ponowny test , opierając się o zweryfikowane o nowo pozyskane kontrakty o znaczących wartościach, prognozy wyników finansowych spółki. W wyniku przeprowadzonego testu stwierdzono,  że dokonany dotychczas odpis powinien być niższy o kwotę </a:t>
            </a:r>
            <a:r>
              <a:rPr lang="pl-PL" dirty="0" smtClean="0"/>
              <a:t>439</a:t>
            </a:r>
            <a:r>
              <a:rPr lang="pl-PL" dirty="0" smtClean="0"/>
              <a:t> </a:t>
            </a:r>
            <a:r>
              <a:rPr lang="pl-PL" dirty="0"/>
              <a:t>tys. zł. Ze względu na niepewność otoczenia spowodowanego sytuacją epidemiologiczną Zarząd nie zdecydował się na odwrócenie odpisu . </a:t>
            </a:r>
            <a:endParaRPr lang="is-IS" dirty="0"/>
          </a:p>
          <a:p>
            <a:r>
              <a:rPr lang="pl-PL" dirty="0"/>
              <a:t>Znaczący spadek kosztów finansowych, w stosunku do roku 2018, wynika z odwrócenia odpisu aktualizującego wartość pożyczek udzielonych dla spółki New </a:t>
            </a:r>
            <a:r>
              <a:rPr lang="pl-PL" dirty="0" err="1"/>
              <a:t>Fashion</a:t>
            </a:r>
            <a:r>
              <a:rPr lang="pl-PL" dirty="0"/>
              <a:t> Brand. </a:t>
            </a:r>
          </a:p>
          <a:p>
            <a:endParaRPr lang="pl-PL" dirty="0"/>
          </a:p>
        </p:txBody>
      </p:sp>
      <p:sp>
        <p:nvSpPr>
          <p:cNvPr id="2" name="Tytuł 1"/>
          <p:cNvSpPr>
            <a:spLocks noGrp="1"/>
          </p:cNvSpPr>
          <p:nvPr>
            <p:ph type="title"/>
          </p:nvPr>
        </p:nvSpPr>
        <p:spPr/>
        <p:txBody>
          <a:bodyPr/>
          <a:lstStyle/>
          <a:p>
            <a:r>
              <a:rPr lang="pl-PL" dirty="0"/>
              <a:t>Rachunek zysków i strat HubStyle S.A.</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28</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Sytuacja Finansowa </a:t>
            </a:r>
            <a:r>
              <a:rPr lang="pl-PL" dirty="0" err="1"/>
              <a:t>HubStyle</a:t>
            </a:r>
            <a:r>
              <a:rPr lang="pl-PL" dirty="0"/>
              <a:t> S.A. </a:t>
            </a:r>
          </a:p>
          <a:p>
            <a:endParaRPr lang="pl-PL" dirty="0"/>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3874384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Sytuacja majątkowa HubStyle S.A. - struktura aktywów i pasywów</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29</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Sytuacja Finansowa </a:t>
            </a:r>
            <a:r>
              <a:rPr lang="pl-PL" dirty="0" err="1"/>
              <a:t>Hubstyle</a:t>
            </a:r>
            <a:r>
              <a:rPr lang="pl-PL" dirty="0"/>
              <a:t> S.A.</a:t>
            </a:r>
          </a:p>
          <a:p>
            <a:endParaRPr lang="pl-PL" dirty="0"/>
          </a:p>
        </p:txBody>
      </p:sp>
      <p:graphicFrame>
        <p:nvGraphicFramePr>
          <p:cNvPr id="7" name="Symbol zastępczy zawartości 6"/>
          <p:cNvGraphicFramePr>
            <a:graphicFrameLocks noGrp="1"/>
          </p:cNvGraphicFramePr>
          <p:nvPr>
            <p:ph sz="quarter" idx="15"/>
            <p:extLst>
              <p:ext uri="{D42A27DB-BD31-4B8C-83A1-F6EECF244321}">
                <p14:modId xmlns:p14="http://schemas.microsoft.com/office/powerpoint/2010/main" val="440714304"/>
              </p:ext>
            </p:extLst>
          </p:nvPr>
        </p:nvGraphicFramePr>
        <p:xfrm>
          <a:off x="871871" y="899885"/>
          <a:ext cx="5541550" cy="8558800"/>
        </p:xfrm>
        <a:graphic>
          <a:graphicData uri="http://schemas.openxmlformats.org/drawingml/2006/table">
            <a:tbl>
              <a:tblPr firstRow="1" firstCol="1" bandRow="1"/>
              <a:tblGrid>
                <a:gridCol w="3600000">
                  <a:extLst>
                    <a:ext uri="{9D8B030D-6E8A-4147-A177-3AD203B41FA5}">
                      <a16:colId xmlns="" xmlns:a16="http://schemas.microsoft.com/office/drawing/2014/main" val="20000"/>
                    </a:ext>
                  </a:extLst>
                </a:gridCol>
                <a:gridCol w="861550">
                  <a:extLst>
                    <a:ext uri="{9D8B030D-6E8A-4147-A177-3AD203B41FA5}">
                      <a16:colId xmlns="" xmlns:a16="http://schemas.microsoft.com/office/drawing/2014/main" val="20001"/>
                    </a:ext>
                  </a:extLst>
                </a:gridCol>
                <a:gridCol w="1080000">
                  <a:extLst>
                    <a:ext uri="{9D8B030D-6E8A-4147-A177-3AD203B41FA5}">
                      <a16:colId xmlns="" xmlns:a16="http://schemas.microsoft.com/office/drawing/2014/main" val="20002"/>
                    </a:ext>
                  </a:extLst>
                </a:gridCol>
              </a:tblGrid>
              <a:tr h="414565">
                <a:tc>
                  <a:txBody>
                    <a:bodyPr/>
                    <a:lstStyle/>
                    <a:p>
                      <a:pPr algn="ctr">
                        <a:lnSpc>
                          <a:spcPct val="115000"/>
                        </a:lnSpc>
                        <a:spcAft>
                          <a:spcPts val="0"/>
                        </a:spcAft>
                      </a:pPr>
                      <a:r>
                        <a:rPr lang="pl-PL" sz="1200" b="0" dirty="0">
                          <a:solidFill>
                            <a:schemeClr val="tx1"/>
                          </a:solidFill>
                          <a:effectLst/>
                          <a:latin typeface="+mj-lt"/>
                          <a:ea typeface="Times New Roman"/>
                          <a:cs typeface="Arial"/>
                        </a:rPr>
                        <a:t>Aktywa</a:t>
                      </a:r>
                      <a:r>
                        <a:rPr lang="pl-PL" sz="1200" b="0" baseline="0" dirty="0">
                          <a:solidFill>
                            <a:schemeClr val="tx1"/>
                          </a:solidFill>
                          <a:effectLst/>
                          <a:latin typeface="+mj-lt"/>
                          <a:ea typeface="Times New Roman"/>
                          <a:cs typeface="Arial"/>
                        </a:rPr>
                        <a:t> [tys. zł]</a:t>
                      </a:r>
                      <a:endParaRPr lang="pl-PL" sz="1200" b="0" dirty="0">
                        <a:solidFill>
                          <a:schemeClr val="tx1"/>
                        </a:solidFill>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r">
                        <a:lnSpc>
                          <a:spcPct val="115000"/>
                        </a:lnSpc>
                        <a:spcAft>
                          <a:spcPts val="0"/>
                        </a:spcAft>
                      </a:pPr>
                      <a:r>
                        <a:rPr lang="pl-PL" sz="1200" b="1" dirty="0">
                          <a:solidFill>
                            <a:srgbClr val="FFFFFF"/>
                          </a:solidFill>
                          <a:effectLst/>
                          <a:latin typeface="+mj-lt"/>
                          <a:ea typeface="Times New Roman"/>
                          <a:cs typeface="Arial"/>
                        </a:rPr>
                        <a:t>31.12.2019</a:t>
                      </a:r>
                      <a:endParaRPr lang="pl-PL" sz="1200" dirty="0">
                        <a:effectLst/>
                        <a:latin typeface="+mj-lt"/>
                        <a:ea typeface="Calibri"/>
                        <a:cs typeface="Times New Roman"/>
                      </a:endParaRPr>
                    </a:p>
                  </a:txBody>
                  <a:tcPr marL="72000" marR="72000" marT="14400" marB="1440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a:noFill/>
                    </a:lnB>
                    <a:lnTlToBr w="12700" cmpd="sng">
                      <a:noFill/>
                      <a:prstDash val="solid"/>
                    </a:lnTlToBr>
                    <a:lnBlToTr w="12700" cmpd="sng">
                      <a:noFill/>
                      <a:prstDash val="solid"/>
                    </a:lnBlToTr>
                    <a:solidFill>
                      <a:srgbClr val="C0507B"/>
                    </a:solidFill>
                  </a:tcPr>
                </a:tc>
                <a:tc>
                  <a:txBody>
                    <a:bodyPr/>
                    <a:lstStyle/>
                    <a:p>
                      <a:pPr algn="r">
                        <a:lnSpc>
                          <a:spcPct val="115000"/>
                        </a:lnSpc>
                        <a:spcAft>
                          <a:spcPts val="0"/>
                        </a:spcAft>
                      </a:pPr>
                      <a:r>
                        <a:rPr lang="pl-PL" sz="1200" b="1" dirty="0">
                          <a:solidFill>
                            <a:schemeClr val="tx1"/>
                          </a:solidFill>
                          <a:effectLst/>
                          <a:latin typeface="+mj-lt"/>
                          <a:ea typeface="Times New Roman"/>
                          <a:cs typeface="Arial"/>
                        </a:rPr>
                        <a:t>31.12.2018</a:t>
                      </a:r>
                      <a:endParaRPr lang="pl-PL" sz="1200" dirty="0">
                        <a:solidFill>
                          <a:schemeClr val="tx1"/>
                        </a:solidFill>
                        <a:effectLst/>
                        <a:latin typeface="+mj-lt"/>
                        <a:ea typeface="Calibri"/>
                        <a:cs typeface="Times New Roman"/>
                      </a:endParaRPr>
                    </a:p>
                  </a:txBody>
                  <a:tcPr marL="72000" marR="72000" marT="14400" marB="1440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58410">
                <a:tc>
                  <a:txBody>
                    <a:bodyPr/>
                    <a:lstStyle/>
                    <a:p>
                      <a:pPr marL="0" algn="l" defTabSz="1280128" rtl="0" eaLnBrk="1" latinLnBrk="0" hangingPunct="1">
                        <a:lnSpc>
                          <a:spcPct val="115000"/>
                        </a:lnSpc>
                        <a:spcAft>
                          <a:spcPts val="0"/>
                        </a:spcAft>
                      </a:pPr>
                      <a:r>
                        <a:rPr lang="pl-PL" sz="1200" b="1" kern="1200" dirty="0">
                          <a:solidFill>
                            <a:schemeClr val="bg1"/>
                          </a:solidFill>
                          <a:effectLst/>
                          <a:latin typeface="+mj-lt"/>
                          <a:ea typeface="Times New Roman"/>
                          <a:cs typeface="Arial"/>
                        </a:rPr>
                        <a:t>Aktywa trwałe</a:t>
                      </a: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2 208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3 354</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01"/>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Wartości niematerialne</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1 498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1 732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2"/>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Inwestycje w jednostki zależne</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538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1 611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3"/>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Rzeczowe aktywa trwałe</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172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4"/>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Udzielone pożyczki długoterminowe</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44450" marR="4445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5"/>
                  </a:ext>
                </a:extLst>
              </a:tr>
              <a:tr h="258410">
                <a:tc>
                  <a:txBody>
                    <a:bodyPr/>
                    <a:lstStyle/>
                    <a:p>
                      <a:pPr>
                        <a:lnSpc>
                          <a:spcPct val="115000"/>
                        </a:lnSpc>
                        <a:spcAft>
                          <a:spcPts val="0"/>
                        </a:spcAft>
                      </a:pPr>
                      <a:r>
                        <a:rPr lang="pl-PL" sz="1200" kern="1200" dirty="0">
                          <a:solidFill>
                            <a:srgbClr val="4A442A"/>
                          </a:solidFill>
                          <a:effectLst/>
                          <a:latin typeface="+mj-lt"/>
                          <a:ea typeface="Times New Roman"/>
                          <a:cs typeface="Arial"/>
                        </a:rPr>
                        <a:t>Należności długoterminowe</a:t>
                      </a: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24"/>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Aktywa z tytułu odroczonego podatku dochodowego</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6"/>
                  </a:ext>
                </a:extLst>
              </a:tr>
              <a:tr h="258410">
                <a:tc>
                  <a:txBody>
                    <a:bodyPr/>
                    <a:lstStyle/>
                    <a:p>
                      <a:pPr>
                        <a:lnSpc>
                          <a:spcPct val="115000"/>
                        </a:lnSpc>
                        <a:spcAft>
                          <a:spcPts val="0"/>
                        </a:spcAft>
                      </a:pPr>
                      <a:r>
                        <a:rPr lang="pl-PL" sz="1200" b="1" dirty="0">
                          <a:solidFill>
                            <a:schemeClr val="bg1"/>
                          </a:solidFill>
                          <a:effectLst/>
                          <a:latin typeface="+mj-lt"/>
                          <a:ea typeface="Times New Roman"/>
                          <a:cs typeface="Arial"/>
                        </a:rPr>
                        <a:t>Aktywa obrotowe</a:t>
                      </a:r>
                      <a:endParaRPr lang="pl-PL" sz="1200" dirty="0">
                        <a:solidFill>
                          <a:schemeClr val="bg1"/>
                        </a:solidFill>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10 826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2 639</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07"/>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Należności krótkoterminowe</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88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103</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8"/>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Udzielone pożyczki krótkoterminowe</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9 913</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2 387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9"/>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Środki pieniężne</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676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2 </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10"/>
                  </a:ext>
                </a:extLst>
              </a:tr>
              <a:tr h="258410">
                <a:tc>
                  <a:txBody>
                    <a:bodyPr/>
                    <a:lstStyle/>
                    <a:p>
                      <a:pPr algn="just">
                        <a:lnSpc>
                          <a:spcPct val="115000"/>
                        </a:lnSpc>
                        <a:spcAft>
                          <a:spcPts val="0"/>
                        </a:spcAft>
                      </a:pPr>
                      <a:r>
                        <a:rPr lang="pl-PL" sz="1200" dirty="0">
                          <a:solidFill>
                            <a:srgbClr val="4A442A"/>
                          </a:solidFill>
                          <a:effectLst/>
                          <a:latin typeface="+mj-lt"/>
                          <a:ea typeface="Times New Roman"/>
                          <a:cs typeface="Arial"/>
                        </a:rPr>
                        <a:t>Inne aktywa obrotowe</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149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147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11"/>
                  </a:ext>
                </a:extLst>
              </a:tr>
              <a:tr h="258410">
                <a:tc>
                  <a:txBody>
                    <a:bodyPr/>
                    <a:lstStyle/>
                    <a:p>
                      <a:pPr marL="0" algn="l" defTabSz="1280128" rtl="0" eaLnBrk="1" latinLnBrk="0" hangingPunct="1">
                        <a:lnSpc>
                          <a:spcPct val="115000"/>
                        </a:lnSpc>
                        <a:spcAft>
                          <a:spcPts val="0"/>
                        </a:spcAft>
                      </a:pPr>
                      <a:r>
                        <a:rPr lang="pl-PL" sz="1200" b="1" kern="1200" dirty="0">
                          <a:solidFill>
                            <a:schemeClr val="bg1"/>
                          </a:solidFill>
                          <a:effectLst/>
                          <a:latin typeface="+mj-lt"/>
                          <a:ea typeface="Times New Roman"/>
                          <a:cs typeface="Arial"/>
                        </a:rPr>
                        <a:t>Aktywa razem</a:t>
                      </a: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13 034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5 993</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12"/>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 </a:t>
                      </a:r>
                      <a:endParaRPr lang="pl-PL" sz="1200" dirty="0">
                        <a:effectLst/>
                        <a:latin typeface="+mj-lt"/>
                        <a:ea typeface="Calibri"/>
                        <a:cs typeface="Times New Roman"/>
                      </a:endParaRPr>
                    </a:p>
                  </a:txBody>
                  <a:tcPr marL="72000" marR="72000" marT="14400" marB="1440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lnSpc>
                          <a:spcPct val="115000"/>
                        </a:lnSpc>
                        <a:spcAft>
                          <a:spcPts val="0"/>
                        </a:spcAft>
                      </a:pPr>
                      <a:r>
                        <a:rPr lang="pl-PL" sz="1200" dirty="0">
                          <a:solidFill>
                            <a:srgbClr val="4A442A"/>
                          </a:solidFill>
                          <a:effectLst/>
                          <a:latin typeface="+mj-lt"/>
                          <a:ea typeface="Times New Roman"/>
                          <a:cs typeface="Arial"/>
                        </a:rPr>
                        <a:t> </a:t>
                      </a:r>
                      <a:endParaRPr lang="pl-PL" sz="1200" dirty="0">
                        <a:effectLst/>
                        <a:latin typeface="+mj-lt"/>
                        <a:ea typeface="Calibri"/>
                        <a:cs typeface="Times New Roman"/>
                      </a:endParaRPr>
                    </a:p>
                  </a:txBody>
                  <a:tcPr marL="72000" marR="72000" marT="14400" marB="14400" anchor="b">
                    <a:lnL>
                      <a:noFill/>
                    </a:lnL>
                    <a:lnR>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lnSpc>
                          <a:spcPct val="115000"/>
                        </a:lnSpc>
                        <a:spcAft>
                          <a:spcPts val="0"/>
                        </a:spcAft>
                      </a:pPr>
                      <a:r>
                        <a:rPr lang="pl-PL" sz="1200" dirty="0">
                          <a:solidFill>
                            <a:srgbClr val="4A442A"/>
                          </a:solidFill>
                          <a:effectLst/>
                          <a:latin typeface="+mj-lt"/>
                          <a:ea typeface="Times New Roman"/>
                          <a:cs typeface="Arial"/>
                        </a:rPr>
                        <a:t> </a:t>
                      </a:r>
                      <a:endParaRPr lang="pl-PL" sz="1200" dirty="0">
                        <a:effectLst/>
                        <a:latin typeface="+mj-lt"/>
                        <a:ea typeface="Calibri"/>
                        <a:cs typeface="Times New Roman"/>
                      </a:endParaRPr>
                    </a:p>
                  </a:txBody>
                  <a:tcPr marL="72000" marR="72000" marT="14400" marB="14400" anchor="b">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13"/>
                  </a:ext>
                </a:extLst>
              </a:tr>
              <a:tr h="258410">
                <a:tc>
                  <a:txBody>
                    <a:bodyPr/>
                    <a:lstStyle/>
                    <a:p>
                      <a:pPr algn="ctr">
                        <a:lnSpc>
                          <a:spcPct val="115000"/>
                        </a:lnSpc>
                        <a:spcAft>
                          <a:spcPts val="0"/>
                        </a:spcAft>
                      </a:pPr>
                      <a:r>
                        <a:rPr lang="pl-PL" sz="1200" b="0" dirty="0">
                          <a:solidFill>
                            <a:schemeClr val="tx1"/>
                          </a:solidFill>
                          <a:effectLst/>
                          <a:latin typeface="+mj-lt"/>
                          <a:ea typeface="Times New Roman"/>
                          <a:cs typeface="Arial"/>
                        </a:rPr>
                        <a:t>Pasywa </a:t>
                      </a:r>
                      <a:r>
                        <a:rPr lang="pl-PL" sz="1200" b="0" kern="1200" baseline="0" dirty="0">
                          <a:solidFill>
                            <a:schemeClr val="tx1"/>
                          </a:solidFill>
                          <a:effectLst/>
                          <a:latin typeface="+mn-lt"/>
                          <a:ea typeface="Times New Roman"/>
                          <a:cs typeface="Arial"/>
                        </a:rPr>
                        <a:t>[tys. zł]</a:t>
                      </a:r>
                      <a:endParaRPr lang="pl-PL" sz="1200" b="0" dirty="0">
                        <a:solidFill>
                          <a:schemeClr val="tx1"/>
                        </a:solidFill>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r">
                        <a:lnSpc>
                          <a:spcPct val="115000"/>
                        </a:lnSpc>
                        <a:spcAft>
                          <a:spcPts val="0"/>
                        </a:spcAft>
                      </a:pPr>
                      <a:r>
                        <a:rPr lang="pl-PL" sz="1200" b="1" dirty="0">
                          <a:solidFill>
                            <a:srgbClr val="FFFFFF"/>
                          </a:solidFill>
                          <a:effectLst/>
                          <a:latin typeface="+mj-lt"/>
                          <a:ea typeface="Times New Roman"/>
                          <a:cs typeface="Arial"/>
                        </a:rPr>
                        <a:t>31.12.2019</a:t>
                      </a:r>
                      <a:endParaRPr lang="pl-PL" sz="1200" dirty="0">
                        <a:effectLst/>
                        <a:latin typeface="+mj-lt"/>
                        <a:ea typeface="Calibri"/>
                        <a:cs typeface="Times New Roman"/>
                      </a:endParaRPr>
                    </a:p>
                  </a:txBody>
                  <a:tcPr marL="72000" marR="72000" marT="14400" marB="1440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a:noFill/>
                    </a:lnB>
                    <a:lnTlToBr w="12700" cmpd="sng">
                      <a:noFill/>
                      <a:prstDash val="solid"/>
                    </a:lnTlToBr>
                    <a:lnBlToTr w="12700" cmpd="sng">
                      <a:noFill/>
                      <a:prstDash val="solid"/>
                    </a:lnBlToTr>
                    <a:solidFill>
                      <a:srgbClr val="C0507B"/>
                    </a:solidFill>
                  </a:tcPr>
                </a:tc>
                <a:tc>
                  <a:txBody>
                    <a:bodyPr/>
                    <a:lstStyle/>
                    <a:p>
                      <a:pPr algn="r">
                        <a:lnSpc>
                          <a:spcPct val="115000"/>
                        </a:lnSpc>
                        <a:spcAft>
                          <a:spcPts val="0"/>
                        </a:spcAft>
                      </a:pPr>
                      <a:r>
                        <a:rPr lang="pl-PL" sz="1200" b="1" dirty="0">
                          <a:solidFill>
                            <a:schemeClr val="tx1"/>
                          </a:solidFill>
                          <a:effectLst/>
                          <a:latin typeface="+mj-lt"/>
                          <a:ea typeface="Times New Roman"/>
                          <a:cs typeface="Arial"/>
                        </a:rPr>
                        <a:t>31.12.2018</a:t>
                      </a:r>
                      <a:endParaRPr lang="pl-PL" sz="1200" dirty="0">
                        <a:solidFill>
                          <a:schemeClr val="tx1"/>
                        </a:solidFill>
                        <a:effectLst/>
                        <a:latin typeface="+mj-lt"/>
                        <a:ea typeface="Calibri"/>
                        <a:cs typeface="Times New Roman"/>
                      </a:endParaRPr>
                    </a:p>
                  </a:txBody>
                  <a:tcPr marL="72000" marR="72000" marT="14400" marB="1440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r h="258410">
                <a:tc>
                  <a:txBody>
                    <a:bodyPr/>
                    <a:lstStyle/>
                    <a:p>
                      <a:pPr marL="0" algn="l" defTabSz="1280128" rtl="0" eaLnBrk="1" latinLnBrk="0" hangingPunct="1">
                        <a:lnSpc>
                          <a:spcPct val="115000"/>
                        </a:lnSpc>
                        <a:spcAft>
                          <a:spcPts val="0"/>
                        </a:spcAft>
                      </a:pPr>
                      <a:r>
                        <a:rPr lang="pl-PL" sz="1200" b="1" kern="1200" dirty="0">
                          <a:solidFill>
                            <a:schemeClr val="bg1"/>
                          </a:solidFill>
                          <a:effectLst/>
                          <a:latin typeface="+mj-lt"/>
                          <a:ea typeface="Times New Roman"/>
                          <a:cs typeface="Arial"/>
                        </a:rPr>
                        <a:t>Kapitał własny</a:t>
                      </a: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2 878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5 441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15"/>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Kapitał podstawowy</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3 200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2</a:t>
                      </a:r>
                      <a:r>
                        <a:rPr lang="pl-PL" sz="1200" kern="1200" baseline="0" dirty="0">
                          <a:solidFill>
                            <a:srgbClr val="4A442A"/>
                          </a:solidFill>
                          <a:effectLst/>
                          <a:latin typeface="+mj-lt"/>
                          <a:ea typeface="Times New Roman"/>
                          <a:cs typeface="Arial"/>
                        </a:rPr>
                        <a:t> 600</a:t>
                      </a:r>
                      <a:endParaRPr lang="pl-PL" sz="1200" kern="1200" dirty="0">
                        <a:solidFill>
                          <a:srgbClr val="4A442A"/>
                        </a:solidFill>
                        <a:effectLst/>
                        <a:latin typeface="+mj-lt"/>
                        <a:ea typeface="Times New Roman"/>
                        <a:cs typeface="Arial"/>
                      </a:endParaRP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16"/>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Kapitał zapasowy</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42 311</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39 912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17"/>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Kapitał rezerwowy</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4 296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7 296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18"/>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Całkowite</a:t>
                      </a:r>
                      <a:r>
                        <a:rPr lang="pl-PL" sz="1200" baseline="0" dirty="0">
                          <a:solidFill>
                            <a:srgbClr val="4A442A"/>
                          </a:solidFill>
                          <a:effectLst/>
                          <a:latin typeface="+mj-lt"/>
                          <a:ea typeface="Times New Roman"/>
                          <a:cs typeface="Arial"/>
                        </a:rPr>
                        <a:t> dochody</a:t>
                      </a:r>
                      <a:r>
                        <a:rPr lang="pl-PL" sz="1200" dirty="0">
                          <a:solidFill>
                            <a:srgbClr val="4A442A"/>
                          </a:solidFill>
                          <a:effectLst/>
                          <a:latin typeface="+mj-lt"/>
                          <a:ea typeface="Times New Roman"/>
                          <a:cs typeface="Arial"/>
                        </a:rPr>
                        <a:t> zatrzymane </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-46 929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-44</a:t>
                      </a:r>
                      <a:r>
                        <a:rPr lang="pl-PL" sz="1200" kern="1200" baseline="0" dirty="0">
                          <a:solidFill>
                            <a:srgbClr val="4A442A"/>
                          </a:solidFill>
                          <a:effectLst/>
                          <a:latin typeface="+mj-lt"/>
                          <a:ea typeface="Times New Roman"/>
                          <a:cs typeface="Arial"/>
                        </a:rPr>
                        <a:t> 367</a:t>
                      </a:r>
                      <a:endParaRPr lang="pl-PL" sz="1200" kern="1200" dirty="0">
                        <a:solidFill>
                          <a:srgbClr val="4A442A"/>
                        </a:solidFill>
                        <a:effectLst/>
                        <a:latin typeface="+mj-lt"/>
                        <a:ea typeface="Times New Roman"/>
                        <a:cs typeface="Arial"/>
                      </a:endParaRP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19"/>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 suma</a:t>
                      </a:r>
                      <a:r>
                        <a:rPr lang="pl-PL" sz="1200" baseline="0" dirty="0">
                          <a:solidFill>
                            <a:srgbClr val="4A442A"/>
                          </a:solidFill>
                          <a:effectLst/>
                          <a:latin typeface="+mj-lt"/>
                          <a:ea typeface="Times New Roman"/>
                          <a:cs typeface="Arial"/>
                        </a:rPr>
                        <a:t> całkowitych dochodów za okres bieżący</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-2 562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-7 185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20"/>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 suma całkowitych</a:t>
                      </a:r>
                      <a:r>
                        <a:rPr lang="pl-PL" sz="1200" baseline="0" dirty="0">
                          <a:solidFill>
                            <a:srgbClr val="4A442A"/>
                          </a:solidFill>
                          <a:effectLst/>
                          <a:latin typeface="+mj-lt"/>
                          <a:ea typeface="Times New Roman"/>
                          <a:cs typeface="Arial"/>
                        </a:rPr>
                        <a:t> dochodów za lata ubiegłe</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-44 367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-37 182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21"/>
                  </a:ext>
                </a:extLst>
              </a:tr>
              <a:tr h="258410">
                <a:tc>
                  <a:txBody>
                    <a:bodyPr/>
                    <a:lstStyle/>
                    <a:p>
                      <a:pPr marL="0" algn="l" defTabSz="1280128" rtl="0" eaLnBrk="1" latinLnBrk="0" hangingPunct="1">
                        <a:lnSpc>
                          <a:spcPct val="115000"/>
                        </a:lnSpc>
                        <a:spcAft>
                          <a:spcPts val="0"/>
                        </a:spcAft>
                      </a:pPr>
                      <a:r>
                        <a:rPr lang="pl-PL" sz="1200" b="1" kern="1200" dirty="0">
                          <a:solidFill>
                            <a:schemeClr val="bg1"/>
                          </a:solidFill>
                          <a:effectLst/>
                          <a:latin typeface="+mj-lt"/>
                          <a:ea typeface="Times New Roman"/>
                          <a:cs typeface="Arial"/>
                        </a:rPr>
                        <a:t>Zobowiązania długoterminowe</a:t>
                      </a: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latinLnBrk="0" hangingPunct="1">
                        <a:lnSpc>
                          <a:spcPct val="107000"/>
                        </a:lnSpc>
                        <a:spcAft>
                          <a:spcPts val="0"/>
                        </a:spcAft>
                      </a:pPr>
                      <a:r>
                        <a:rPr lang="pl-PL" sz="1200" b="1" kern="1200" dirty="0">
                          <a:solidFill>
                            <a:schemeClr val="bg1"/>
                          </a:solidFill>
                          <a:effectLst/>
                          <a:latin typeface="+mj-lt"/>
                          <a:ea typeface="Times New Roman"/>
                          <a:cs typeface="Arial"/>
                        </a:rPr>
                        <a:t>114</a:t>
                      </a:r>
                    </a:p>
                  </a:txBody>
                  <a:tcPr marL="44450" marR="4445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latinLnBrk="0" hangingPunct="1">
                        <a:lnSpc>
                          <a:spcPct val="107000"/>
                        </a:lnSpc>
                        <a:spcAft>
                          <a:spcPts val="0"/>
                        </a:spcAft>
                      </a:pPr>
                      <a:r>
                        <a:rPr lang="pl-PL" sz="1200" b="1" kern="1200" dirty="0">
                          <a:solidFill>
                            <a:schemeClr val="bg1"/>
                          </a:solidFill>
                          <a:effectLst/>
                          <a:latin typeface="+mj-lt"/>
                          <a:ea typeface="Times New Roman"/>
                          <a:cs typeface="Arial"/>
                        </a:rPr>
                        <a:t>0</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22"/>
                  </a:ext>
                </a:extLst>
              </a:tr>
              <a:tr h="258410">
                <a:tc>
                  <a:txBody>
                    <a:bodyPr/>
                    <a:lstStyle/>
                    <a:p>
                      <a:pPr>
                        <a:lnSpc>
                          <a:spcPct val="115000"/>
                        </a:lnSpc>
                        <a:spcAft>
                          <a:spcPts val="0"/>
                        </a:spcAft>
                      </a:pPr>
                      <a:r>
                        <a:rPr lang="pl-PL" sz="1200" dirty="0">
                          <a:solidFill>
                            <a:srgbClr val="4A442A"/>
                          </a:solidFill>
                          <a:effectLst/>
                          <a:latin typeface="+mj-lt"/>
                          <a:ea typeface="Times New Roman"/>
                          <a:cs typeface="Arial"/>
                        </a:rPr>
                        <a:t>Rezerwa z tytułu odroczonego podatku dochodowego</a:t>
                      </a:r>
                      <a:endParaRPr lang="pl-PL" sz="1200" dirty="0">
                        <a:effectLst/>
                        <a:latin typeface="+mj-lt"/>
                        <a:ea typeface="Calibri"/>
                        <a:cs typeface="Times New Roman"/>
                      </a:endParaRP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44450" marR="4445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23"/>
                  </a:ext>
                </a:extLst>
              </a:tr>
              <a:tr h="258410">
                <a:tc>
                  <a:txBody>
                    <a:bodyPr/>
                    <a:lstStyle/>
                    <a:p>
                      <a:pPr>
                        <a:lnSpc>
                          <a:spcPct val="115000"/>
                        </a:lnSpc>
                        <a:spcAft>
                          <a:spcPts val="0"/>
                        </a:spcAft>
                      </a:pPr>
                      <a:r>
                        <a:rPr lang="pl-PL" sz="1200" kern="1200" dirty="0">
                          <a:solidFill>
                            <a:srgbClr val="4A442A"/>
                          </a:solidFill>
                          <a:effectLst/>
                          <a:latin typeface="+mj-lt"/>
                          <a:ea typeface="Times New Roman"/>
                          <a:cs typeface="Arial"/>
                        </a:rPr>
                        <a:t>Zobowiązania finansowe</a:t>
                      </a: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latinLnBrk="0" hangingPunct="1">
                        <a:lnSpc>
                          <a:spcPct val="107000"/>
                        </a:lnSpc>
                        <a:spcAft>
                          <a:spcPts val="0"/>
                        </a:spcAft>
                      </a:pPr>
                      <a:r>
                        <a:rPr lang="pl-PL" sz="1200" kern="1200" dirty="0">
                          <a:solidFill>
                            <a:srgbClr val="4A442A"/>
                          </a:solidFill>
                          <a:effectLst/>
                          <a:latin typeface="+mj-lt"/>
                          <a:ea typeface="Times New Roman"/>
                          <a:cs typeface="Arial"/>
                        </a:rPr>
                        <a:t>114</a:t>
                      </a:r>
                    </a:p>
                  </a:txBody>
                  <a:tcPr marL="44450" marR="44450"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44450" marR="44450" marT="0"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31"/>
                  </a:ext>
                </a:extLst>
              </a:tr>
              <a:tr h="258410">
                <a:tc>
                  <a:txBody>
                    <a:bodyPr/>
                    <a:lstStyle/>
                    <a:p>
                      <a:pPr marL="0" algn="l" defTabSz="1280128" rtl="0" eaLnBrk="1" latinLnBrk="0" hangingPunct="1">
                        <a:lnSpc>
                          <a:spcPct val="115000"/>
                        </a:lnSpc>
                        <a:spcAft>
                          <a:spcPts val="0"/>
                        </a:spcAft>
                      </a:pPr>
                      <a:r>
                        <a:rPr lang="pl-PL" sz="1200" b="1" kern="1200" dirty="0">
                          <a:solidFill>
                            <a:schemeClr val="bg1"/>
                          </a:solidFill>
                          <a:effectLst/>
                          <a:latin typeface="+mj-lt"/>
                          <a:ea typeface="Times New Roman"/>
                          <a:cs typeface="Arial"/>
                        </a:rPr>
                        <a:t>Zobowiązania krótkoterminowe</a:t>
                      </a: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10 042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552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25"/>
                  </a:ext>
                </a:extLst>
              </a:tr>
              <a:tr h="233433">
                <a:tc>
                  <a:txBody>
                    <a:bodyPr/>
                    <a:lstStyle/>
                    <a:p>
                      <a:pPr>
                        <a:lnSpc>
                          <a:spcPct val="107000"/>
                        </a:lnSpc>
                        <a:spcAft>
                          <a:spcPts val="0"/>
                        </a:spcAft>
                      </a:pPr>
                      <a:r>
                        <a:rPr lang="pl-PL" sz="1200" kern="1200" baseline="0" dirty="0">
                          <a:solidFill>
                            <a:srgbClr val="4A442A"/>
                          </a:solidFill>
                          <a:effectLst/>
                          <a:latin typeface="+mj-lt"/>
                          <a:ea typeface="Times New Roman"/>
                          <a:cs typeface="Arial"/>
                        </a:rPr>
                        <a:t>Zobowiązania z tytułu dostaw i usług</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275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316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26"/>
                  </a:ext>
                </a:extLst>
              </a:tr>
              <a:tr h="233433">
                <a:tc>
                  <a:txBody>
                    <a:bodyPr/>
                    <a:lstStyle/>
                    <a:p>
                      <a:pPr>
                        <a:lnSpc>
                          <a:spcPct val="107000"/>
                        </a:lnSpc>
                        <a:spcAft>
                          <a:spcPts val="0"/>
                        </a:spcAft>
                      </a:pPr>
                      <a:r>
                        <a:rPr lang="pl-PL" sz="1200" kern="1200" baseline="0" dirty="0">
                          <a:solidFill>
                            <a:srgbClr val="4A442A"/>
                          </a:solidFill>
                          <a:effectLst/>
                          <a:latin typeface="+mj-lt"/>
                          <a:ea typeface="Times New Roman"/>
                          <a:cs typeface="Arial"/>
                        </a:rPr>
                        <a:t>Inne zobowiązania </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115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171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27"/>
                  </a:ext>
                </a:extLst>
              </a:tr>
              <a:tr h="233433">
                <a:tc>
                  <a:txBody>
                    <a:bodyPr/>
                    <a:lstStyle/>
                    <a:p>
                      <a:pPr>
                        <a:lnSpc>
                          <a:spcPct val="107000"/>
                        </a:lnSpc>
                        <a:spcAft>
                          <a:spcPts val="0"/>
                        </a:spcAft>
                      </a:pPr>
                      <a:r>
                        <a:rPr lang="pl-PL" sz="1200" kern="1200" baseline="0" dirty="0">
                          <a:solidFill>
                            <a:srgbClr val="4A442A"/>
                          </a:solidFill>
                          <a:effectLst/>
                          <a:latin typeface="+mj-lt"/>
                          <a:ea typeface="Times New Roman"/>
                          <a:cs typeface="Arial"/>
                        </a:rPr>
                        <a:t>Zobowiązania finansowe</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9 510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28"/>
                  </a:ext>
                </a:extLst>
              </a:tr>
              <a:tr h="233433">
                <a:tc>
                  <a:txBody>
                    <a:bodyPr/>
                    <a:lstStyle/>
                    <a:p>
                      <a:pPr>
                        <a:lnSpc>
                          <a:spcPct val="107000"/>
                        </a:lnSpc>
                        <a:spcAft>
                          <a:spcPts val="0"/>
                        </a:spcAft>
                      </a:pPr>
                      <a:r>
                        <a:rPr lang="pl-PL" sz="1200" kern="1200" baseline="0" dirty="0">
                          <a:solidFill>
                            <a:srgbClr val="4A442A"/>
                          </a:solidFill>
                          <a:effectLst/>
                          <a:latin typeface="+mj-lt"/>
                          <a:ea typeface="Times New Roman"/>
                          <a:cs typeface="Arial"/>
                        </a:rPr>
                        <a:t>Rezerwy na zobowiązania</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49</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29"/>
                  </a:ext>
                </a:extLst>
              </a:tr>
              <a:tr h="233433">
                <a:tc>
                  <a:txBody>
                    <a:bodyPr/>
                    <a:lstStyle/>
                    <a:p>
                      <a:pPr>
                        <a:lnSpc>
                          <a:spcPct val="107000"/>
                        </a:lnSpc>
                        <a:spcAft>
                          <a:spcPts val="0"/>
                        </a:spcAft>
                      </a:pPr>
                      <a:r>
                        <a:rPr lang="pl-PL" sz="1200" kern="1200" baseline="0" dirty="0">
                          <a:solidFill>
                            <a:srgbClr val="4A442A"/>
                          </a:solidFill>
                          <a:effectLst/>
                          <a:latin typeface="+mj-lt"/>
                          <a:ea typeface="Times New Roman"/>
                          <a:cs typeface="Arial"/>
                        </a:rPr>
                        <a:t>Rozliczenia międzyokresowe</a:t>
                      </a:r>
                    </a:p>
                  </a:txBody>
                  <a:tcPr marL="44450" marR="44450" marT="0" marB="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142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marL="0" algn="r" defTabSz="1280128" rtl="0" eaLnBrk="1" fontAlgn="ctr" latinLnBrk="0" hangingPunct="1">
                        <a:lnSpc>
                          <a:spcPct val="107000"/>
                        </a:lnSpc>
                        <a:spcAft>
                          <a:spcPts val="0"/>
                        </a:spcAft>
                      </a:pPr>
                      <a:r>
                        <a:rPr lang="pl-PL" sz="1200" kern="1200" dirty="0">
                          <a:solidFill>
                            <a:srgbClr val="4A442A"/>
                          </a:solidFill>
                          <a:effectLst/>
                          <a:latin typeface="+mj-lt"/>
                          <a:ea typeface="Times New Roman"/>
                          <a:cs typeface="Arial"/>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32"/>
                  </a:ext>
                </a:extLst>
              </a:tr>
              <a:tr h="258410">
                <a:tc>
                  <a:txBody>
                    <a:bodyPr/>
                    <a:lstStyle/>
                    <a:p>
                      <a:pPr marL="0" algn="l" defTabSz="1280128" rtl="0" eaLnBrk="1" latinLnBrk="0" hangingPunct="1">
                        <a:lnSpc>
                          <a:spcPct val="115000"/>
                        </a:lnSpc>
                        <a:spcAft>
                          <a:spcPts val="0"/>
                        </a:spcAft>
                      </a:pPr>
                      <a:r>
                        <a:rPr lang="pl-PL" sz="1200" b="1" kern="1200" dirty="0">
                          <a:solidFill>
                            <a:schemeClr val="bg1"/>
                          </a:solidFill>
                          <a:effectLst/>
                          <a:latin typeface="+mj-lt"/>
                          <a:ea typeface="Times New Roman"/>
                          <a:cs typeface="Arial"/>
                        </a:rPr>
                        <a:t>Pasywa razem</a:t>
                      </a:r>
                    </a:p>
                  </a:txBody>
                  <a:tcPr marL="72000" marR="72000" marT="14400" marB="14400" anchor="ctr">
                    <a:lnL>
                      <a:noFill/>
                    </a:lnL>
                    <a:lnR w="12700" cap="flat" cmpd="sng" algn="ctr">
                      <a:solidFill>
                        <a:srgbClr val="C0507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13 034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5</a:t>
                      </a:r>
                      <a:r>
                        <a:rPr lang="pl-PL" sz="1200" b="1" kern="1200" baseline="0" dirty="0">
                          <a:solidFill>
                            <a:schemeClr val="bg1"/>
                          </a:solidFill>
                          <a:effectLst/>
                          <a:latin typeface="+mj-lt"/>
                          <a:ea typeface="Times New Roman"/>
                          <a:cs typeface="Arial"/>
                        </a:rPr>
                        <a:t> 993</a:t>
                      </a:r>
                      <a:endParaRPr lang="pl-PL" sz="1200" b="1" kern="1200" dirty="0">
                        <a:solidFill>
                          <a:schemeClr val="bg1"/>
                        </a:solidFill>
                        <a:effectLst/>
                        <a:latin typeface="+mj-lt"/>
                        <a:ea typeface="Times New Roman"/>
                        <a:cs typeface="Arial"/>
                      </a:endParaRP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30"/>
                  </a:ext>
                </a:extLst>
              </a:tr>
            </a:tbl>
          </a:graphicData>
        </a:graphic>
      </p:graphicFrame>
      <p:graphicFrame>
        <p:nvGraphicFramePr>
          <p:cNvPr id="8" name="Wykres 7"/>
          <p:cNvGraphicFramePr/>
          <p:nvPr>
            <p:extLst>
              <p:ext uri="{D42A27DB-BD31-4B8C-83A1-F6EECF244321}">
                <p14:modId xmlns:p14="http://schemas.microsoft.com/office/powerpoint/2010/main" val="3069194104"/>
              </p:ext>
            </p:extLst>
          </p:nvPr>
        </p:nvGraphicFramePr>
        <p:xfrm>
          <a:off x="6840000" y="3399536"/>
          <a:ext cx="4891625" cy="3680178"/>
        </p:xfrm>
        <a:graphic>
          <a:graphicData uri="http://schemas.openxmlformats.org/drawingml/2006/chart">
            <c:chart xmlns:c="http://schemas.openxmlformats.org/drawingml/2006/chart" xmlns:r="http://schemas.openxmlformats.org/officeDocument/2006/relationships" r:id="rId3"/>
          </a:graphicData>
        </a:graphic>
      </p:graphicFrame>
      <p:sp>
        <p:nvSpPr>
          <p:cNvPr id="5" name="PoleTekstowe 4"/>
          <p:cNvSpPr txBox="1"/>
          <p:nvPr/>
        </p:nvSpPr>
        <p:spPr>
          <a:xfrm>
            <a:off x="6840000" y="1383370"/>
            <a:ext cx="4902738" cy="938719"/>
          </a:xfrm>
          <a:prstGeom prst="rect">
            <a:avLst/>
          </a:prstGeom>
          <a:noFill/>
        </p:spPr>
        <p:txBody>
          <a:bodyPr wrap="square" rtlCol="0">
            <a:spAutoFit/>
          </a:bodyPr>
          <a:lstStyle/>
          <a:p>
            <a:pPr algn="just"/>
            <a:r>
              <a:rPr lang="pl-PL" sz="1100" dirty="0"/>
              <a:t>W roku 2019 nastąpiło istotne zwiększenie aktywów obrotowych  a głównie należności  z tytułu udzielonych spółkom zależnym  pożyczek .  </a:t>
            </a:r>
          </a:p>
          <a:p>
            <a:pPr algn="just"/>
            <a:endParaRPr lang="pl-PL" sz="1100" dirty="0"/>
          </a:p>
          <a:p>
            <a:pPr algn="just"/>
            <a:r>
              <a:rPr lang="pl-PL" sz="1100" dirty="0"/>
              <a:t>Jednocześnie  zanotowano wzrost zobowiązań  finansowych wynikających  z zawartych umów pożyczek z jednym z akcjonariuszy. </a:t>
            </a:r>
            <a:endParaRPr lang="pl-PL" sz="1100" b="1" dirty="0">
              <a:solidFill>
                <a:srgbClr val="FF0000"/>
              </a:solidFill>
            </a:endParaRPr>
          </a:p>
        </p:txBody>
      </p:sp>
      <p:pic>
        <p:nvPicPr>
          <p:cNvPr id="9" name="Obraz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0032" y="180120"/>
            <a:ext cx="717324" cy="288128"/>
          </a:xfrm>
          <a:prstGeom prst="rect">
            <a:avLst/>
          </a:prstGeom>
        </p:spPr>
      </p:pic>
    </p:spTree>
    <p:extLst>
      <p:ext uri="{BB962C8B-B14F-4D97-AF65-F5344CB8AC3E}">
        <p14:creationId xmlns:p14="http://schemas.microsoft.com/office/powerpoint/2010/main" val="1133174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a:bodyPr>
          <a:lstStyle/>
          <a:p>
            <a:r>
              <a:rPr lang="pl-PL" dirty="0"/>
              <a:t>Sprawozdanie Zarządu z działalności Grupy Kapitałowej HubStyle i HubStyle S.A. za 2019 rok </a:t>
            </a:r>
          </a:p>
        </p:txBody>
      </p:sp>
      <p:sp>
        <p:nvSpPr>
          <p:cNvPr id="4" name="Symbol zastępczy numeru slajdu 3"/>
          <p:cNvSpPr>
            <a:spLocks noGrp="1"/>
          </p:cNvSpPr>
          <p:nvPr>
            <p:ph type="sldNum" sz="quarter" idx="12"/>
          </p:nvPr>
        </p:nvSpPr>
        <p:spPr>
          <a:xfrm>
            <a:off x="2700226" y="8995613"/>
            <a:ext cx="5040000" cy="504000"/>
          </a:xfrm>
        </p:spPr>
        <p:txBody>
          <a:bodyPr/>
          <a:lstStyle/>
          <a:p>
            <a:fld id="{95AD31FC-7B9A-42A6-8347-069E99EC957F}" type="slidenum">
              <a:rPr lang="pl-PL" sz="1300">
                <a:solidFill>
                  <a:prstClr val="black">
                    <a:tint val="75000"/>
                  </a:prstClr>
                </a:solidFill>
              </a:rPr>
              <a:pPr/>
              <a:t>3</a:t>
            </a:fld>
            <a:endParaRPr lang="pl-PL" sz="1300">
              <a:solidFill>
                <a:prstClr val="black">
                  <a:tint val="75000"/>
                </a:prstClr>
              </a:solidFill>
            </a:endParaRPr>
          </a:p>
        </p:txBody>
      </p:sp>
      <p:grpSp>
        <p:nvGrpSpPr>
          <p:cNvPr id="63" name="Grupa 62"/>
          <p:cNvGrpSpPr/>
          <p:nvPr/>
        </p:nvGrpSpPr>
        <p:grpSpPr>
          <a:xfrm>
            <a:off x="792000" y="844773"/>
            <a:ext cx="6102374" cy="8012864"/>
            <a:chOff x="565714" y="603410"/>
            <a:chExt cx="4294829" cy="4973298"/>
          </a:xfrm>
        </p:grpSpPr>
        <p:sp>
          <p:nvSpPr>
            <p:cNvPr id="15" name="Prostokąt 14">
              <a:hlinkClick r:id="rId3" action="ppaction://hlinksldjump"/>
            </p:cNvPr>
            <p:cNvSpPr/>
            <p:nvPr/>
          </p:nvSpPr>
          <p:spPr>
            <a:xfrm>
              <a:off x="565714" y="1672340"/>
              <a:ext cx="3600000" cy="37038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l-PL" sz="1500" dirty="0"/>
            </a:p>
          </p:txBody>
        </p:sp>
        <p:sp>
          <p:nvSpPr>
            <p:cNvPr id="11" name="Prostokąt 10">
              <a:hlinkClick r:id="rId4" action="ppaction://hlinksldjump"/>
            </p:cNvPr>
            <p:cNvSpPr/>
            <p:nvPr/>
          </p:nvSpPr>
          <p:spPr>
            <a:xfrm>
              <a:off x="565714" y="961258"/>
              <a:ext cx="3600000"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Opis organizacji i działalności Grupy Kapitałowej HubStyle</a:t>
              </a:r>
            </a:p>
          </p:txBody>
        </p:sp>
        <p:sp>
          <p:nvSpPr>
            <p:cNvPr id="12" name="Prostokąt 11">
              <a:hlinkClick r:id="rId4" action="ppaction://hlinksldjump"/>
            </p:cNvPr>
            <p:cNvSpPr/>
            <p:nvPr/>
          </p:nvSpPr>
          <p:spPr>
            <a:xfrm>
              <a:off x="565714" y="603410"/>
              <a:ext cx="3600000"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Podsumowanie operacyjne</a:t>
              </a:r>
            </a:p>
          </p:txBody>
        </p:sp>
        <p:sp>
          <p:nvSpPr>
            <p:cNvPr id="13" name="Prostokąt 12">
              <a:hlinkClick r:id="rId5" action="ppaction://hlinksldjump"/>
            </p:cNvPr>
            <p:cNvSpPr/>
            <p:nvPr/>
          </p:nvSpPr>
          <p:spPr>
            <a:xfrm>
              <a:off x="565714" y="1320942"/>
              <a:ext cx="3614886"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Segmenty działalności</a:t>
              </a:r>
            </a:p>
          </p:txBody>
        </p:sp>
        <p:sp>
          <p:nvSpPr>
            <p:cNvPr id="14" name="Prostokąt 13">
              <a:hlinkClick r:id="rId5" action="ppaction://hlinksldjump"/>
            </p:cNvPr>
            <p:cNvSpPr/>
            <p:nvPr/>
          </p:nvSpPr>
          <p:spPr>
            <a:xfrm>
              <a:off x="565714" y="2747160"/>
              <a:ext cx="3614886"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Informacje o zawartych umowach</a:t>
              </a:r>
            </a:p>
          </p:txBody>
        </p:sp>
        <p:sp>
          <p:nvSpPr>
            <p:cNvPr id="16" name="Prostokąt 15">
              <a:hlinkClick r:id="rId6" action="ppaction://hlinksldjump"/>
            </p:cNvPr>
            <p:cNvSpPr/>
            <p:nvPr/>
          </p:nvSpPr>
          <p:spPr>
            <a:xfrm>
              <a:off x="565714" y="2027160"/>
              <a:ext cx="3614886" cy="37556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Strategia rozwoju</a:t>
              </a:r>
            </a:p>
          </p:txBody>
        </p:sp>
        <p:sp>
          <p:nvSpPr>
            <p:cNvPr id="17" name="Prostokąt 16">
              <a:hlinkClick r:id="rId7" action="ppaction://hlinksldjump"/>
            </p:cNvPr>
            <p:cNvSpPr/>
            <p:nvPr/>
          </p:nvSpPr>
          <p:spPr>
            <a:xfrm>
              <a:off x="565714" y="2385683"/>
              <a:ext cx="3614886" cy="377037"/>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Ryzyka działalności</a:t>
              </a:r>
            </a:p>
          </p:txBody>
        </p:sp>
        <p:sp>
          <p:nvSpPr>
            <p:cNvPr id="18" name="Prostokąt 17">
              <a:hlinkClick r:id="rId8" action="ppaction://hlinksldjump"/>
            </p:cNvPr>
            <p:cNvSpPr/>
            <p:nvPr/>
          </p:nvSpPr>
          <p:spPr>
            <a:xfrm>
              <a:off x="565714" y="3093056"/>
              <a:ext cx="3614886" cy="37209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Sytuacja finansowa Grupy HubStyle</a:t>
              </a:r>
            </a:p>
          </p:txBody>
        </p:sp>
        <p:sp>
          <p:nvSpPr>
            <p:cNvPr id="19" name="Prostokąt 18">
              <a:hlinkClick r:id="rId9" action="ppaction://hlinksldjump"/>
            </p:cNvPr>
            <p:cNvSpPr/>
            <p:nvPr/>
          </p:nvSpPr>
          <p:spPr>
            <a:xfrm>
              <a:off x="565714" y="3798681"/>
              <a:ext cx="3600000"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Informacje o akcjach i akcjonariacie</a:t>
              </a:r>
            </a:p>
          </p:txBody>
        </p:sp>
        <p:sp>
          <p:nvSpPr>
            <p:cNvPr id="20" name="Prostokąt 19">
              <a:hlinkClick r:id="rId10" action="ppaction://hlinksldjump"/>
            </p:cNvPr>
            <p:cNvSpPr/>
            <p:nvPr/>
          </p:nvSpPr>
          <p:spPr>
            <a:xfrm>
              <a:off x="565714" y="4503895"/>
              <a:ext cx="3619075" cy="390622"/>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Władze HubStyle</a:t>
              </a:r>
            </a:p>
          </p:txBody>
        </p:sp>
        <p:sp>
          <p:nvSpPr>
            <p:cNvPr id="21" name="Prostokąt 20">
              <a:hlinkClick r:id="rId10" action="ppaction://hlinksldjump"/>
            </p:cNvPr>
            <p:cNvSpPr/>
            <p:nvPr/>
          </p:nvSpPr>
          <p:spPr>
            <a:xfrm>
              <a:off x="565714" y="5216708"/>
              <a:ext cx="3600000"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latin typeface="+mj-lt"/>
                </a:rPr>
                <a:t>Zatwierdzenie sprawozdania </a:t>
              </a:r>
            </a:p>
          </p:txBody>
        </p:sp>
        <p:sp>
          <p:nvSpPr>
            <p:cNvPr id="22" name="Prostokąt 21">
              <a:hlinkClick r:id="rId11" action="ppaction://hlinksldjump"/>
            </p:cNvPr>
            <p:cNvSpPr/>
            <p:nvPr/>
          </p:nvSpPr>
          <p:spPr>
            <a:xfrm>
              <a:off x="565714" y="3452471"/>
              <a:ext cx="3614886" cy="362047"/>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Sytuacja finansowa HubStyle S.A.</a:t>
              </a:r>
            </a:p>
          </p:txBody>
        </p:sp>
        <p:sp>
          <p:nvSpPr>
            <p:cNvPr id="23" name="Prostokąt 22">
              <a:hlinkClick r:id="rId12" action="ppaction://hlinksldjump"/>
            </p:cNvPr>
            <p:cNvSpPr/>
            <p:nvPr/>
          </p:nvSpPr>
          <p:spPr>
            <a:xfrm>
              <a:off x="565714" y="4143896"/>
              <a:ext cx="3616980"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Ład korporacyjny</a:t>
              </a:r>
            </a:p>
          </p:txBody>
        </p:sp>
        <p:sp>
          <p:nvSpPr>
            <p:cNvPr id="25" name="Prostokąt 24">
              <a:hlinkClick r:id="rId13" action="ppaction://hlinksldjump"/>
            </p:cNvPr>
            <p:cNvSpPr/>
            <p:nvPr/>
          </p:nvSpPr>
          <p:spPr>
            <a:xfrm>
              <a:off x="580599" y="1672340"/>
              <a:ext cx="3604190" cy="37038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Perspektywy rozwoju i czynniki istotne dla rozwoju działalności Grupy  </a:t>
              </a:r>
            </a:p>
          </p:txBody>
        </p:sp>
        <p:sp>
          <p:nvSpPr>
            <p:cNvPr id="26" name="Prostokąt 25">
              <a:hlinkClick r:id="rId10" action="ppaction://hlinksldjump"/>
            </p:cNvPr>
            <p:cNvSpPr/>
            <p:nvPr/>
          </p:nvSpPr>
          <p:spPr>
            <a:xfrm>
              <a:off x="565714" y="4856708"/>
              <a:ext cx="3614886"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500" dirty="0"/>
                <a:t>Pozostałe informacje</a:t>
              </a:r>
            </a:p>
          </p:txBody>
        </p:sp>
        <p:sp>
          <p:nvSpPr>
            <p:cNvPr id="27" name="Prostokąt 26">
              <a:hlinkClick r:id="rId4" action="ppaction://hlinksldjump"/>
            </p:cNvPr>
            <p:cNvSpPr/>
            <p:nvPr/>
          </p:nvSpPr>
          <p:spPr>
            <a:xfrm>
              <a:off x="4164515" y="961258"/>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9</a:t>
              </a:r>
            </a:p>
          </p:txBody>
        </p:sp>
        <p:sp>
          <p:nvSpPr>
            <p:cNvPr id="28" name="Prostokąt 27">
              <a:hlinkClick r:id="rId4" action="ppaction://hlinksldjump"/>
            </p:cNvPr>
            <p:cNvSpPr/>
            <p:nvPr/>
          </p:nvSpPr>
          <p:spPr>
            <a:xfrm>
              <a:off x="4164516" y="603410"/>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4</a:t>
              </a:r>
            </a:p>
          </p:txBody>
        </p:sp>
        <p:sp>
          <p:nvSpPr>
            <p:cNvPr id="29" name="Prostokąt 28">
              <a:hlinkClick r:id="rId5" action="ppaction://hlinksldjump"/>
            </p:cNvPr>
            <p:cNvSpPr/>
            <p:nvPr/>
          </p:nvSpPr>
          <p:spPr>
            <a:xfrm>
              <a:off x="4167490" y="1320942"/>
              <a:ext cx="676951"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12</a:t>
              </a:r>
            </a:p>
          </p:txBody>
        </p:sp>
        <p:sp>
          <p:nvSpPr>
            <p:cNvPr id="30" name="Prostokąt 29">
              <a:hlinkClick r:id="rId5" action="ppaction://hlinksldjump"/>
            </p:cNvPr>
            <p:cNvSpPr/>
            <p:nvPr/>
          </p:nvSpPr>
          <p:spPr>
            <a:xfrm>
              <a:off x="4166502" y="1672340"/>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l-PL" sz="1500" dirty="0"/>
            </a:p>
          </p:txBody>
        </p:sp>
        <p:sp>
          <p:nvSpPr>
            <p:cNvPr id="31" name="Prostokąt 30">
              <a:hlinkClick r:id="rId3" action="ppaction://hlinksldjump"/>
            </p:cNvPr>
            <p:cNvSpPr/>
            <p:nvPr/>
          </p:nvSpPr>
          <p:spPr>
            <a:xfrm>
              <a:off x="4184789" y="1749194"/>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14</a:t>
              </a:r>
            </a:p>
          </p:txBody>
        </p:sp>
        <p:sp>
          <p:nvSpPr>
            <p:cNvPr id="32" name="Prostokąt 31">
              <a:hlinkClick r:id="rId6" action="ppaction://hlinksldjump"/>
            </p:cNvPr>
            <p:cNvSpPr/>
            <p:nvPr/>
          </p:nvSpPr>
          <p:spPr>
            <a:xfrm>
              <a:off x="4164514" y="2402720"/>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17</a:t>
              </a:r>
            </a:p>
          </p:txBody>
        </p:sp>
        <p:sp>
          <p:nvSpPr>
            <p:cNvPr id="33" name="Prostokąt 32">
              <a:hlinkClick r:id="rId7" action="ppaction://hlinksldjump"/>
            </p:cNvPr>
            <p:cNvSpPr/>
            <p:nvPr/>
          </p:nvSpPr>
          <p:spPr>
            <a:xfrm>
              <a:off x="4166502" y="2747160"/>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20</a:t>
              </a:r>
            </a:p>
          </p:txBody>
        </p:sp>
        <p:sp>
          <p:nvSpPr>
            <p:cNvPr id="34" name="Prostokąt 33">
              <a:hlinkClick r:id="rId8" action="ppaction://hlinksldjump"/>
            </p:cNvPr>
            <p:cNvSpPr/>
            <p:nvPr/>
          </p:nvSpPr>
          <p:spPr>
            <a:xfrm>
              <a:off x="4166502" y="3105146"/>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22</a:t>
              </a:r>
            </a:p>
          </p:txBody>
        </p:sp>
        <p:sp>
          <p:nvSpPr>
            <p:cNvPr id="35" name="Prostokąt 34">
              <a:hlinkClick r:id="rId9" action="ppaction://hlinksldjump"/>
            </p:cNvPr>
            <p:cNvSpPr/>
            <p:nvPr/>
          </p:nvSpPr>
          <p:spPr>
            <a:xfrm>
              <a:off x="4165714" y="3452471"/>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28</a:t>
              </a:r>
            </a:p>
          </p:txBody>
        </p:sp>
        <p:sp>
          <p:nvSpPr>
            <p:cNvPr id="36" name="Prostokąt 35">
              <a:hlinkClick r:id="rId10" action="ppaction://hlinksldjump"/>
            </p:cNvPr>
            <p:cNvSpPr/>
            <p:nvPr/>
          </p:nvSpPr>
          <p:spPr>
            <a:xfrm>
              <a:off x="4164512" y="4174518"/>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35</a:t>
              </a:r>
            </a:p>
          </p:txBody>
        </p:sp>
        <p:sp>
          <p:nvSpPr>
            <p:cNvPr id="37" name="Prostokąt 36">
              <a:hlinkClick r:id="rId10" action="ppaction://hlinksldjump"/>
            </p:cNvPr>
            <p:cNvSpPr/>
            <p:nvPr/>
          </p:nvSpPr>
          <p:spPr>
            <a:xfrm>
              <a:off x="4164517" y="4856708"/>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latin typeface="+mj-lt"/>
                </a:rPr>
                <a:t>40</a:t>
              </a:r>
            </a:p>
          </p:txBody>
        </p:sp>
        <p:sp>
          <p:nvSpPr>
            <p:cNvPr id="38" name="Prostokąt 37">
              <a:hlinkClick r:id="rId11" action="ppaction://hlinksldjump"/>
            </p:cNvPr>
            <p:cNvSpPr/>
            <p:nvPr/>
          </p:nvSpPr>
          <p:spPr>
            <a:xfrm>
              <a:off x="4164517" y="5216708"/>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latin typeface="+mj-lt"/>
                </a:rPr>
                <a:t>45</a:t>
              </a:r>
            </a:p>
          </p:txBody>
        </p:sp>
        <p:sp>
          <p:nvSpPr>
            <p:cNvPr id="39" name="Prostokąt 38">
              <a:hlinkClick r:id="rId12" action="ppaction://hlinksldjump"/>
            </p:cNvPr>
            <p:cNvSpPr/>
            <p:nvPr/>
          </p:nvSpPr>
          <p:spPr>
            <a:xfrm>
              <a:off x="4164512" y="3814518"/>
              <a:ext cx="675754"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34</a:t>
              </a:r>
            </a:p>
          </p:txBody>
        </p:sp>
        <p:sp>
          <p:nvSpPr>
            <p:cNvPr id="41" name="Prostokąt 40">
              <a:hlinkClick r:id="rId13" action="ppaction://hlinksldjump"/>
            </p:cNvPr>
            <p:cNvSpPr/>
            <p:nvPr/>
          </p:nvSpPr>
          <p:spPr>
            <a:xfrm>
              <a:off x="4165714" y="2042720"/>
              <a:ext cx="676541"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16</a:t>
              </a:r>
            </a:p>
          </p:txBody>
        </p:sp>
        <p:sp>
          <p:nvSpPr>
            <p:cNvPr id="42" name="Prostokąt 41">
              <a:hlinkClick r:id="rId10" action="ppaction://hlinksldjump"/>
            </p:cNvPr>
            <p:cNvSpPr/>
            <p:nvPr/>
          </p:nvSpPr>
          <p:spPr>
            <a:xfrm>
              <a:off x="4164517" y="4534518"/>
              <a:ext cx="676951" cy="360000"/>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l-PL" sz="1500" dirty="0"/>
                <a:t>39</a:t>
              </a:r>
            </a:p>
          </p:txBody>
        </p:sp>
      </p:grpSp>
      <p:pic>
        <p:nvPicPr>
          <p:cNvPr id="43" name="Obraz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pic>
        <p:nvPicPr>
          <p:cNvPr id="6" name="Obraz 5" descr="Obraz zawierający zewnętrzne, osoba, odzież, budynek&#10;&#10;Opis wygenerowany automatycznie">
            <a:extLst>
              <a:ext uri="{FF2B5EF4-FFF2-40B4-BE49-F238E27FC236}">
                <a16:creationId xmlns="" xmlns:a16="http://schemas.microsoft.com/office/drawing/2014/main" id="{D40BBBAB-06D7-46DC-B81F-01D45895D9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65564" y="839425"/>
            <a:ext cx="5332922" cy="7994053"/>
          </a:xfrm>
          <a:prstGeom prst="rect">
            <a:avLst/>
          </a:prstGeom>
        </p:spPr>
      </p:pic>
    </p:spTree>
    <p:extLst>
      <p:ext uri="{BB962C8B-B14F-4D97-AF65-F5344CB8AC3E}">
        <p14:creationId xmlns:p14="http://schemas.microsoft.com/office/powerpoint/2010/main" val="1326708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zawartości 6"/>
          <p:cNvSpPr>
            <a:spLocks noGrp="1"/>
          </p:cNvSpPr>
          <p:nvPr>
            <p:ph sz="quarter" idx="15"/>
          </p:nvPr>
        </p:nvSpPr>
        <p:spPr>
          <a:xfrm>
            <a:off x="6840000" y="864000"/>
            <a:ext cx="4896000" cy="8075840"/>
          </a:xfrm>
        </p:spPr>
        <p:txBody>
          <a:bodyPr/>
          <a:lstStyle/>
          <a:p>
            <a:r>
              <a:rPr lang="pl-PL" dirty="0"/>
              <a:t>W roku 2019 Spółka poniosła znaczne nakłady  na rozwój projektów w ramach segmentu odzieżowego, poprzez rozszerzenie własnej sieci </a:t>
            </a:r>
            <a:r>
              <a:rPr lang="pl-PL" dirty="0" err="1"/>
              <a:t>franczyzowej</a:t>
            </a:r>
            <a:r>
              <a:rPr lang="pl-PL" dirty="0"/>
              <a:t> i   otwarcie nowych butików w największych miastach w Polsce oraz  realizację projektów sprzedaży hurtowej do dużych sieci handlowych.</a:t>
            </a:r>
          </a:p>
          <a:p>
            <a:r>
              <a:rPr lang="pl-PL" dirty="0"/>
              <a:t>Spółka sfinansowała powyższą strategię rozwoju ze środków pozyskanych z pożyczek od akcjonariusza.</a:t>
            </a:r>
          </a:p>
        </p:txBody>
      </p:sp>
      <p:sp>
        <p:nvSpPr>
          <p:cNvPr id="2" name="Tytuł 1"/>
          <p:cNvSpPr>
            <a:spLocks noGrp="1"/>
          </p:cNvSpPr>
          <p:nvPr>
            <p:ph type="title"/>
          </p:nvPr>
        </p:nvSpPr>
        <p:spPr/>
        <p:txBody>
          <a:bodyPr/>
          <a:lstStyle/>
          <a:p>
            <a:r>
              <a:rPr lang="pl-PL" dirty="0"/>
              <a:t>Sytuacja pieniężna HubStyle S.A.</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30</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Sytuacja Finansowa </a:t>
            </a:r>
            <a:r>
              <a:rPr lang="pl-PL" dirty="0" err="1"/>
              <a:t>Hubstyle</a:t>
            </a:r>
            <a:r>
              <a:rPr lang="pl-PL" dirty="0"/>
              <a:t> S.A.</a:t>
            </a:r>
          </a:p>
          <a:p>
            <a:endParaRPr lang="pl-PL" dirty="0"/>
          </a:p>
        </p:txBody>
      </p:sp>
      <p:graphicFrame>
        <p:nvGraphicFramePr>
          <p:cNvPr id="11" name="Symbol zastępczy zawartości 10"/>
          <p:cNvGraphicFramePr>
            <a:graphicFrameLocks noGrp="1"/>
          </p:cNvGraphicFramePr>
          <p:nvPr>
            <p:ph sz="quarter" idx="15"/>
            <p:extLst>
              <p:ext uri="{D42A27DB-BD31-4B8C-83A1-F6EECF244321}">
                <p14:modId xmlns:p14="http://schemas.microsoft.com/office/powerpoint/2010/main" val="1226749597"/>
              </p:ext>
            </p:extLst>
          </p:nvPr>
        </p:nvGraphicFramePr>
        <p:xfrm>
          <a:off x="839972" y="827309"/>
          <a:ext cx="5560829" cy="6894290"/>
        </p:xfrm>
        <a:graphic>
          <a:graphicData uri="http://schemas.openxmlformats.org/drawingml/2006/table">
            <a:tbl>
              <a:tblPr firstRow="1" firstCol="1" bandRow="1"/>
              <a:tblGrid>
                <a:gridCol w="3891685">
                  <a:extLst>
                    <a:ext uri="{9D8B030D-6E8A-4147-A177-3AD203B41FA5}">
                      <a16:colId xmlns="" xmlns:a16="http://schemas.microsoft.com/office/drawing/2014/main" val="20000"/>
                    </a:ext>
                  </a:extLst>
                </a:gridCol>
                <a:gridCol w="870857">
                  <a:extLst>
                    <a:ext uri="{9D8B030D-6E8A-4147-A177-3AD203B41FA5}">
                      <a16:colId xmlns="" xmlns:a16="http://schemas.microsoft.com/office/drawing/2014/main" val="20001"/>
                    </a:ext>
                  </a:extLst>
                </a:gridCol>
                <a:gridCol w="798287">
                  <a:extLst>
                    <a:ext uri="{9D8B030D-6E8A-4147-A177-3AD203B41FA5}">
                      <a16:colId xmlns="" xmlns:a16="http://schemas.microsoft.com/office/drawing/2014/main" val="20002"/>
                    </a:ext>
                  </a:extLst>
                </a:gridCol>
              </a:tblGrid>
              <a:tr h="419309">
                <a:tc>
                  <a:txBody>
                    <a:bodyPr/>
                    <a:lstStyle/>
                    <a:p>
                      <a:pPr algn="ctr"/>
                      <a:r>
                        <a:rPr lang="pl-PL" sz="1200" dirty="0">
                          <a:effectLst/>
                          <a:latin typeface="+mj-lt"/>
                        </a:rPr>
                        <a:t>[tys. zł]</a:t>
                      </a: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noFill/>
                  </a:tcPr>
                </a:tc>
                <a:tc>
                  <a:txBody>
                    <a:bodyPr/>
                    <a:lstStyle/>
                    <a:p>
                      <a:pPr algn="ctr">
                        <a:lnSpc>
                          <a:spcPct val="115000"/>
                        </a:lnSpc>
                        <a:spcAft>
                          <a:spcPts val="0"/>
                        </a:spcAft>
                      </a:pPr>
                      <a:r>
                        <a:rPr lang="pl-PL" sz="1200" b="1" dirty="0">
                          <a:solidFill>
                            <a:srgbClr val="FFFFFF"/>
                          </a:solidFill>
                          <a:effectLst/>
                          <a:latin typeface="+mj-lt"/>
                          <a:ea typeface="Times New Roman"/>
                          <a:cs typeface="Arial"/>
                        </a:rPr>
                        <a:t>2019</a:t>
                      </a:r>
                      <a:endParaRPr lang="pl-PL" sz="1200" dirty="0">
                        <a:effectLst/>
                        <a:latin typeface="+mj-lt"/>
                        <a:ea typeface="Calibri"/>
                        <a:cs typeface="Times New Roman"/>
                      </a:endParaRPr>
                    </a:p>
                  </a:txBody>
                  <a:tcPr marL="30406" marR="30406"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a:noFill/>
                    </a:lnB>
                    <a:solidFill>
                      <a:srgbClr val="C0507B"/>
                    </a:solidFill>
                  </a:tcPr>
                </a:tc>
                <a:tc>
                  <a:txBody>
                    <a:bodyPr/>
                    <a:lstStyle/>
                    <a:p>
                      <a:pPr algn="ctr">
                        <a:lnSpc>
                          <a:spcPct val="115000"/>
                        </a:lnSpc>
                        <a:spcAft>
                          <a:spcPts val="0"/>
                        </a:spcAft>
                      </a:pPr>
                      <a:r>
                        <a:rPr lang="pl-PL" sz="1200" b="1" dirty="0">
                          <a:solidFill>
                            <a:schemeClr val="tx1"/>
                          </a:solidFill>
                          <a:effectLst/>
                          <a:latin typeface="+mj-lt"/>
                          <a:ea typeface="Times New Roman"/>
                          <a:cs typeface="Arial"/>
                        </a:rPr>
                        <a:t>2018</a:t>
                      </a:r>
                      <a:endParaRPr lang="pl-PL" sz="1200" dirty="0">
                        <a:solidFill>
                          <a:schemeClr val="tx1"/>
                        </a:solidFill>
                        <a:effectLst/>
                        <a:latin typeface="+mj-lt"/>
                        <a:ea typeface="Calibri"/>
                        <a:cs typeface="Times New Roman"/>
                      </a:endParaRPr>
                    </a:p>
                  </a:txBody>
                  <a:tcPr marL="30406" marR="30406" marT="0" marB="0" anchor="ctr">
                    <a:lnL w="12700" cap="flat" cmpd="sng" algn="ctr">
                      <a:solidFill>
                        <a:srgbClr val="C0507B"/>
                      </a:solidFill>
                      <a:prstDash val="solid"/>
                      <a:round/>
                      <a:headEnd type="none" w="med" len="med"/>
                      <a:tailEnd type="none" w="med" len="med"/>
                    </a:lnL>
                    <a:lnR>
                      <a:noFill/>
                    </a:lnR>
                    <a:lnT>
                      <a:noFill/>
                    </a:lnT>
                    <a:lnB>
                      <a:noFill/>
                    </a:lnB>
                    <a:noFill/>
                  </a:tcPr>
                </a:tc>
                <a:extLst>
                  <a:ext uri="{0D108BD9-81ED-4DB2-BD59-A6C34878D82A}">
                    <a16:rowId xmlns="" xmlns:a16="http://schemas.microsoft.com/office/drawing/2014/main" val="10000"/>
                  </a:ext>
                </a:extLst>
              </a:tr>
              <a:tr h="335448">
                <a:tc>
                  <a:txBody>
                    <a:bodyPr/>
                    <a:lstStyle/>
                    <a:p>
                      <a:pPr>
                        <a:lnSpc>
                          <a:spcPct val="115000"/>
                        </a:lnSpc>
                        <a:spcAft>
                          <a:spcPts val="0"/>
                        </a:spcAft>
                      </a:pPr>
                      <a:r>
                        <a:rPr lang="pl-PL" sz="1200" b="1" dirty="0">
                          <a:solidFill>
                            <a:schemeClr val="bg1"/>
                          </a:solidFill>
                          <a:effectLst/>
                          <a:latin typeface="+mj-lt"/>
                          <a:ea typeface="Times New Roman"/>
                          <a:cs typeface="Arial"/>
                        </a:rPr>
                        <a:t>Przepływy środków pieniężnych z działalności operacyjnej</a:t>
                      </a:r>
                      <a:endParaRPr lang="pl-PL" sz="1200" dirty="0">
                        <a:solidFill>
                          <a:schemeClr val="bg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nSpc>
                          <a:spcPct val="115000"/>
                        </a:lnSpc>
                        <a:spcAft>
                          <a:spcPts val="0"/>
                        </a:spcAft>
                      </a:pPr>
                      <a:r>
                        <a:rPr lang="pl-PL" sz="1200" b="1" dirty="0">
                          <a:solidFill>
                            <a:schemeClr val="bg1"/>
                          </a:solidFill>
                          <a:effectLst/>
                          <a:latin typeface="+mj-lt"/>
                          <a:ea typeface="Times New Roman"/>
                          <a:cs typeface="Arial"/>
                        </a:rPr>
                        <a:t> </a:t>
                      </a:r>
                      <a:endParaRPr lang="pl-PL" sz="1200" dirty="0">
                        <a:solidFill>
                          <a:schemeClr val="bg1"/>
                        </a:solidFill>
                        <a:effectLst/>
                        <a:latin typeface="+mj-lt"/>
                        <a:ea typeface="Calibri"/>
                        <a:cs typeface="Times New Roman"/>
                      </a:endParaRPr>
                    </a:p>
                  </a:txBody>
                  <a:tcPr marL="30406" marR="30406" marT="0" marB="0">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nSpc>
                          <a:spcPct val="115000"/>
                        </a:lnSpc>
                        <a:spcAft>
                          <a:spcPts val="0"/>
                        </a:spcAft>
                      </a:pPr>
                      <a:r>
                        <a:rPr lang="pl-PL" sz="1200" b="1" dirty="0">
                          <a:solidFill>
                            <a:schemeClr val="bg1"/>
                          </a:solidFill>
                          <a:effectLst/>
                          <a:latin typeface="+mj-lt"/>
                          <a:ea typeface="Times New Roman"/>
                          <a:cs typeface="Arial"/>
                        </a:rPr>
                        <a:t> </a:t>
                      </a:r>
                      <a:endParaRPr lang="pl-PL" sz="1200" dirty="0">
                        <a:solidFill>
                          <a:schemeClr val="bg1"/>
                        </a:solidFill>
                        <a:effectLst/>
                        <a:latin typeface="+mj-lt"/>
                        <a:ea typeface="Calibri"/>
                        <a:cs typeface="Times New Roman"/>
                      </a:endParaRPr>
                    </a:p>
                  </a:txBody>
                  <a:tcPr marL="30406" marR="30406" marT="0" marB="0">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01"/>
                  </a:ext>
                </a:extLst>
              </a:tr>
              <a:tr h="335448">
                <a:tc>
                  <a:txBody>
                    <a:bodyPr/>
                    <a:lstStyle/>
                    <a:p>
                      <a:pPr>
                        <a:lnSpc>
                          <a:spcPct val="115000"/>
                        </a:lnSpc>
                        <a:spcAft>
                          <a:spcPts val="0"/>
                        </a:spcAft>
                      </a:pPr>
                      <a:r>
                        <a:rPr lang="pl-PL" sz="1200" dirty="0">
                          <a:solidFill>
                            <a:schemeClr val="tx1"/>
                          </a:solidFill>
                          <a:effectLst/>
                          <a:latin typeface="+mj-lt"/>
                          <a:ea typeface="Times New Roman"/>
                          <a:cs typeface="Arial"/>
                        </a:rPr>
                        <a:t> I. Zysk (strata) przed opodatkowaniem</a:t>
                      </a:r>
                      <a:endParaRPr lang="pl-PL" sz="1200" dirty="0">
                        <a:solidFill>
                          <a:schemeClr val="tx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noFill/>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-2</a:t>
                      </a:r>
                      <a:r>
                        <a:rPr lang="pl-PL" sz="1200" kern="1200" baseline="0" dirty="0">
                          <a:solidFill>
                            <a:schemeClr val="tx1"/>
                          </a:solidFill>
                          <a:effectLst/>
                          <a:latin typeface="+mj-lt"/>
                          <a:ea typeface="Times New Roman"/>
                          <a:cs typeface="Arial"/>
                        </a:rPr>
                        <a:t> 562</a:t>
                      </a:r>
                      <a:endParaRPr lang="pl-PL" sz="1200" kern="1200" dirty="0">
                        <a:solidFill>
                          <a:schemeClr val="tx1"/>
                        </a:solidFill>
                        <a:effectLst/>
                        <a:latin typeface="+mj-lt"/>
                        <a:ea typeface="Times New Roman"/>
                        <a:cs typeface="Arial"/>
                      </a:endParaRP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noFill/>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-7 185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noFill/>
                  </a:tcPr>
                </a:tc>
                <a:extLst>
                  <a:ext uri="{0D108BD9-81ED-4DB2-BD59-A6C34878D82A}">
                    <a16:rowId xmlns="" xmlns:a16="http://schemas.microsoft.com/office/drawing/2014/main" val="10002"/>
                  </a:ext>
                </a:extLst>
              </a:tr>
              <a:tr h="335448">
                <a:tc>
                  <a:txBody>
                    <a:bodyPr/>
                    <a:lstStyle/>
                    <a:p>
                      <a:pPr>
                        <a:lnSpc>
                          <a:spcPct val="115000"/>
                        </a:lnSpc>
                        <a:spcAft>
                          <a:spcPts val="0"/>
                        </a:spcAft>
                      </a:pPr>
                      <a:r>
                        <a:rPr lang="pl-PL" sz="1200" dirty="0">
                          <a:solidFill>
                            <a:schemeClr val="tx1"/>
                          </a:solidFill>
                          <a:effectLst/>
                          <a:latin typeface="+mj-lt"/>
                          <a:ea typeface="Times New Roman"/>
                          <a:cs typeface="Arial"/>
                        </a:rPr>
                        <a:t>II. Korekty razem</a:t>
                      </a:r>
                      <a:endParaRPr lang="pl-PL" sz="1200" dirty="0">
                        <a:solidFill>
                          <a:schemeClr val="tx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575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5 002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3"/>
                  </a:ext>
                </a:extLst>
              </a:tr>
              <a:tr h="489921">
                <a:tc>
                  <a:txBody>
                    <a:bodyPr/>
                    <a:lstStyle/>
                    <a:p>
                      <a:pPr>
                        <a:lnSpc>
                          <a:spcPct val="115000"/>
                        </a:lnSpc>
                        <a:spcAft>
                          <a:spcPts val="0"/>
                        </a:spcAft>
                      </a:pPr>
                      <a:r>
                        <a:rPr lang="pl-PL" sz="1200" dirty="0">
                          <a:solidFill>
                            <a:srgbClr val="4A442A"/>
                          </a:solidFill>
                          <a:effectLst/>
                          <a:latin typeface="+mj-lt"/>
                          <a:ea typeface="Times New Roman"/>
                          <a:cs typeface="Arial"/>
                        </a:rPr>
                        <a:t>III. Przepływy pieniężne netto z działalności operacyjnej (I+/-II)</a:t>
                      </a:r>
                      <a:endParaRPr lang="pl-PL" sz="1200" dirty="0">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-1 987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-2 183</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4"/>
                  </a:ext>
                </a:extLst>
              </a:tr>
              <a:tr h="489921">
                <a:tc>
                  <a:txBody>
                    <a:bodyPr/>
                    <a:lstStyle/>
                    <a:p>
                      <a:pPr>
                        <a:lnSpc>
                          <a:spcPct val="115000"/>
                        </a:lnSpc>
                        <a:spcAft>
                          <a:spcPts val="0"/>
                        </a:spcAft>
                      </a:pPr>
                      <a:r>
                        <a:rPr lang="pl-PL" sz="1200" b="1" dirty="0">
                          <a:solidFill>
                            <a:schemeClr val="bg1"/>
                          </a:solidFill>
                          <a:effectLst/>
                          <a:latin typeface="+mj-lt"/>
                          <a:ea typeface="Times New Roman"/>
                          <a:cs typeface="Arial"/>
                        </a:rPr>
                        <a:t>Przepływy środków pieniężnych z działalności inwestycyjnej</a:t>
                      </a:r>
                      <a:endParaRPr lang="pl-PL" sz="1200" dirty="0">
                        <a:solidFill>
                          <a:schemeClr val="bg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nSpc>
                          <a:spcPct val="115000"/>
                        </a:lnSpc>
                        <a:spcAft>
                          <a:spcPts val="0"/>
                        </a:spcAft>
                      </a:pPr>
                      <a:endParaRPr lang="pl-PL" sz="1200" kern="1200" dirty="0">
                        <a:solidFill>
                          <a:schemeClr val="tx1"/>
                        </a:solidFill>
                        <a:effectLst/>
                        <a:latin typeface="+mj-lt"/>
                        <a:ea typeface="Times New Roman"/>
                        <a:cs typeface="Arial"/>
                      </a:endParaRPr>
                    </a:p>
                  </a:txBody>
                  <a:tcPr marL="30406" marR="30406"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nSpc>
                          <a:spcPct val="115000"/>
                        </a:lnSpc>
                        <a:spcAft>
                          <a:spcPts val="0"/>
                        </a:spcAft>
                      </a:pPr>
                      <a:endParaRPr lang="pl-PL" sz="1200" kern="1200" dirty="0">
                        <a:solidFill>
                          <a:schemeClr val="tx1"/>
                        </a:solidFill>
                        <a:effectLst/>
                        <a:latin typeface="+mj-lt"/>
                        <a:ea typeface="Times New Roman"/>
                        <a:cs typeface="Arial"/>
                      </a:endParaRPr>
                    </a:p>
                  </a:txBody>
                  <a:tcPr marL="30406" marR="30406" marT="0"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05"/>
                  </a:ext>
                </a:extLst>
              </a:tr>
              <a:tr h="335448">
                <a:tc>
                  <a:txBody>
                    <a:bodyPr/>
                    <a:lstStyle/>
                    <a:p>
                      <a:pPr>
                        <a:lnSpc>
                          <a:spcPct val="115000"/>
                        </a:lnSpc>
                        <a:spcAft>
                          <a:spcPts val="0"/>
                        </a:spcAft>
                      </a:pPr>
                      <a:r>
                        <a:rPr lang="pl-PL" sz="1200" dirty="0">
                          <a:solidFill>
                            <a:schemeClr val="tx1"/>
                          </a:solidFill>
                          <a:effectLst/>
                          <a:latin typeface="+mj-lt"/>
                          <a:ea typeface="Times New Roman"/>
                          <a:cs typeface="Arial"/>
                        </a:rPr>
                        <a:t>I. Wpływy</a:t>
                      </a:r>
                      <a:endParaRPr lang="pl-PL" sz="1200" dirty="0">
                        <a:solidFill>
                          <a:schemeClr val="tx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3 050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2 334</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335448">
                <a:tc>
                  <a:txBody>
                    <a:bodyPr/>
                    <a:lstStyle/>
                    <a:p>
                      <a:pPr>
                        <a:lnSpc>
                          <a:spcPct val="115000"/>
                        </a:lnSpc>
                        <a:spcAft>
                          <a:spcPts val="0"/>
                        </a:spcAft>
                      </a:pPr>
                      <a:r>
                        <a:rPr lang="pl-PL" sz="1200" dirty="0">
                          <a:solidFill>
                            <a:schemeClr val="tx1"/>
                          </a:solidFill>
                          <a:effectLst/>
                          <a:latin typeface="+mj-lt"/>
                          <a:ea typeface="Times New Roman"/>
                          <a:cs typeface="Arial"/>
                        </a:rPr>
                        <a:t>II. Wydatki</a:t>
                      </a:r>
                      <a:endParaRPr lang="pl-PL" sz="1200" dirty="0">
                        <a:solidFill>
                          <a:schemeClr val="tx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noFill/>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9 608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noFill/>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3 751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noFill/>
                  </a:tcPr>
                </a:tc>
                <a:extLst>
                  <a:ext uri="{0D108BD9-81ED-4DB2-BD59-A6C34878D82A}">
                    <a16:rowId xmlns="" xmlns:a16="http://schemas.microsoft.com/office/drawing/2014/main" val="10007"/>
                  </a:ext>
                </a:extLst>
              </a:tr>
              <a:tr h="489921">
                <a:tc>
                  <a:txBody>
                    <a:bodyPr/>
                    <a:lstStyle/>
                    <a:p>
                      <a:pPr>
                        <a:lnSpc>
                          <a:spcPct val="115000"/>
                        </a:lnSpc>
                        <a:spcAft>
                          <a:spcPts val="0"/>
                        </a:spcAft>
                      </a:pPr>
                      <a:r>
                        <a:rPr lang="pl-PL" sz="1200" dirty="0">
                          <a:solidFill>
                            <a:schemeClr val="tx1"/>
                          </a:solidFill>
                          <a:effectLst/>
                          <a:latin typeface="+mj-lt"/>
                          <a:ea typeface="Times New Roman"/>
                          <a:cs typeface="Arial"/>
                        </a:rPr>
                        <a:t>III. Przepływy pieniężne netto z działalności inwestycyjnej (I-II)</a:t>
                      </a:r>
                      <a:endParaRPr lang="pl-PL" sz="1200" dirty="0">
                        <a:solidFill>
                          <a:schemeClr val="tx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-6 558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-1 407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8"/>
                  </a:ext>
                </a:extLst>
              </a:tr>
              <a:tr h="335448">
                <a:tc>
                  <a:txBody>
                    <a:bodyPr/>
                    <a:lstStyle/>
                    <a:p>
                      <a:pPr>
                        <a:lnSpc>
                          <a:spcPct val="115000"/>
                        </a:lnSpc>
                        <a:spcAft>
                          <a:spcPts val="0"/>
                        </a:spcAft>
                      </a:pPr>
                      <a:r>
                        <a:rPr lang="pl-PL" sz="1200" b="1" dirty="0">
                          <a:solidFill>
                            <a:schemeClr val="bg1"/>
                          </a:solidFill>
                          <a:effectLst/>
                          <a:latin typeface="+mj-lt"/>
                          <a:ea typeface="Times New Roman"/>
                          <a:cs typeface="Arial"/>
                        </a:rPr>
                        <a:t>Przepływy środków pieniężnych z działalności finansowej</a:t>
                      </a:r>
                      <a:endParaRPr lang="pl-PL" sz="1200" dirty="0">
                        <a:solidFill>
                          <a:schemeClr val="bg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nSpc>
                          <a:spcPct val="115000"/>
                        </a:lnSpc>
                        <a:spcAft>
                          <a:spcPts val="0"/>
                        </a:spcAft>
                      </a:pPr>
                      <a:endParaRPr lang="pl-PL" sz="1200" kern="1200" dirty="0">
                        <a:solidFill>
                          <a:schemeClr val="tx1"/>
                        </a:solidFill>
                        <a:effectLst/>
                        <a:latin typeface="+mj-lt"/>
                        <a:ea typeface="Times New Roman"/>
                        <a:cs typeface="Arial"/>
                      </a:endParaRPr>
                    </a:p>
                  </a:txBody>
                  <a:tcPr marL="30406" marR="30406"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solidFill>
                      <a:srgbClr val="C0507B"/>
                    </a:solidFill>
                  </a:tcPr>
                </a:tc>
                <a:tc>
                  <a:txBody>
                    <a:bodyPr/>
                    <a:lstStyle/>
                    <a:p>
                      <a:pPr>
                        <a:lnSpc>
                          <a:spcPct val="115000"/>
                        </a:lnSpc>
                        <a:spcAft>
                          <a:spcPts val="0"/>
                        </a:spcAft>
                      </a:pPr>
                      <a:endParaRPr lang="pl-PL" sz="1200" kern="1200" dirty="0">
                        <a:solidFill>
                          <a:schemeClr val="tx1"/>
                        </a:solidFill>
                        <a:effectLst/>
                        <a:latin typeface="+mj-lt"/>
                        <a:ea typeface="Times New Roman"/>
                        <a:cs typeface="Arial"/>
                      </a:endParaRPr>
                    </a:p>
                  </a:txBody>
                  <a:tcPr marL="30406" marR="30406" marT="0" marB="0" anchor="ctr">
                    <a:lnL w="12700" cap="flat" cmpd="sng" algn="ctr">
                      <a:solidFill>
                        <a:srgbClr val="C0507B"/>
                      </a:solidFill>
                      <a:prstDash val="solid"/>
                      <a:round/>
                      <a:headEnd type="none" w="med" len="med"/>
                      <a:tailEnd type="none" w="med" len="med"/>
                    </a:lnL>
                    <a:lnR>
                      <a:noFill/>
                    </a:lnR>
                    <a:lnT>
                      <a:noFill/>
                    </a:lnT>
                    <a:lnB>
                      <a:noFill/>
                    </a:lnB>
                    <a:solidFill>
                      <a:srgbClr val="C0507B"/>
                    </a:solidFill>
                  </a:tcPr>
                </a:tc>
                <a:extLst>
                  <a:ext uri="{0D108BD9-81ED-4DB2-BD59-A6C34878D82A}">
                    <a16:rowId xmlns="" xmlns:a16="http://schemas.microsoft.com/office/drawing/2014/main" val="10009"/>
                  </a:ext>
                </a:extLst>
              </a:tr>
              <a:tr h="335448">
                <a:tc>
                  <a:txBody>
                    <a:bodyPr/>
                    <a:lstStyle/>
                    <a:p>
                      <a:pPr>
                        <a:lnSpc>
                          <a:spcPct val="115000"/>
                        </a:lnSpc>
                        <a:spcAft>
                          <a:spcPts val="0"/>
                        </a:spcAft>
                      </a:pPr>
                      <a:r>
                        <a:rPr lang="pl-PL" sz="1200" dirty="0">
                          <a:solidFill>
                            <a:schemeClr val="tx1"/>
                          </a:solidFill>
                          <a:effectLst/>
                          <a:latin typeface="+mj-lt"/>
                          <a:ea typeface="Times New Roman"/>
                          <a:cs typeface="Arial"/>
                        </a:rPr>
                        <a:t>I. Wpływy</a:t>
                      </a:r>
                      <a:endParaRPr lang="pl-PL" sz="1200" dirty="0">
                        <a:solidFill>
                          <a:schemeClr val="tx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9 240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5 659</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0"/>
                  </a:ext>
                </a:extLst>
              </a:tr>
              <a:tr h="335448">
                <a:tc>
                  <a:txBody>
                    <a:bodyPr/>
                    <a:lstStyle/>
                    <a:p>
                      <a:pPr>
                        <a:lnSpc>
                          <a:spcPct val="115000"/>
                        </a:lnSpc>
                        <a:spcAft>
                          <a:spcPts val="0"/>
                        </a:spcAft>
                      </a:pPr>
                      <a:r>
                        <a:rPr lang="pl-PL" sz="1200" dirty="0">
                          <a:solidFill>
                            <a:schemeClr val="tx1"/>
                          </a:solidFill>
                          <a:effectLst/>
                          <a:latin typeface="+mj-lt"/>
                          <a:ea typeface="Times New Roman"/>
                          <a:cs typeface="Arial"/>
                        </a:rPr>
                        <a:t>II. Wydatki</a:t>
                      </a:r>
                      <a:endParaRPr lang="pl-PL" sz="1200" dirty="0">
                        <a:solidFill>
                          <a:schemeClr val="tx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21</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2 069</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1"/>
                  </a:ext>
                </a:extLst>
              </a:tr>
              <a:tr h="489921">
                <a:tc>
                  <a:txBody>
                    <a:bodyPr/>
                    <a:lstStyle/>
                    <a:p>
                      <a:pPr>
                        <a:lnSpc>
                          <a:spcPct val="115000"/>
                        </a:lnSpc>
                        <a:spcAft>
                          <a:spcPts val="0"/>
                        </a:spcAft>
                      </a:pPr>
                      <a:r>
                        <a:rPr lang="pl-PL" sz="1200" dirty="0">
                          <a:solidFill>
                            <a:schemeClr val="tx1"/>
                          </a:solidFill>
                          <a:effectLst/>
                          <a:latin typeface="+mj-lt"/>
                          <a:ea typeface="Times New Roman"/>
                          <a:cs typeface="Arial"/>
                        </a:rPr>
                        <a:t>III. Przepływy pieniężne netto z działalności finansowej (I-II)</a:t>
                      </a:r>
                      <a:endParaRPr lang="pl-PL" sz="1200" dirty="0">
                        <a:solidFill>
                          <a:schemeClr val="tx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noFill/>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9 219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noFill/>
                  </a:tcPr>
                </a:tc>
                <a:tc>
                  <a:txBody>
                    <a:bodyPr/>
                    <a:lstStyle/>
                    <a:p>
                      <a:pPr marL="0" algn="r" defTabSz="1280128" rtl="0" eaLnBrk="1" fontAlgn="ctr" latinLnBrk="0" hangingPunct="1">
                        <a:lnSpc>
                          <a:spcPct val="107000"/>
                        </a:lnSpc>
                        <a:spcAft>
                          <a:spcPts val="0"/>
                        </a:spcAft>
                      </a:pPr>
                      <a:r>
                        <a:rPr lang="pl-PL" sz="1200" kern="1200" dirty="0">
                          <a:solidFill>
                            <a:schemeClr val="tx1"/>
                          </a:solidFill>
                          <a:effectLst/>
                          <a:latin typeface="+mj-lt"/>
                          <a:ea typeface="Times New Roman"/>
                          <a:cs typeface="Arial"/>
                        </a:rPr>
                        <a:t>3 590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noFill/>
                  </a:tcPr>
                </a:tc>
                <a:extLst>
                  <a:ext uri="{0D108BD9-81ED-4DB2-BD59-A6C34878D82A}">
                    <a16:rowId xmlns="" xmlns:a16="http://schemas.microsoft.com/office/drawing/2014/main" val="10012"/>
                  </a:ext>
                </a:extLst>
              </a:tr>
              <a:tr h="335448">
                <a:tc>
                  <a:txBody>
                    <a:bodyPr/>
                    <a:lstStyle/>
                    <a:p>
                      <a:pPr>
                        <a:lnSpc>
                          <a:spcPct val="115000"/>
                        </a:lnSpc>
                        <a:spcAft>
                          <a:spcPts val="0"/>
                        </a:spcAft>
                      </a:pPr>
                      <a:r>
                        <a:rPr lang="pl-PL" sz="1200" b="1" dirty="0">
                          <a:solidFill>
                            <a:schemeClr val="bg1"/>
                          </a:solidFill>
                          <a:effectLst/>
                          <a:latin typeface="+mj-lt"/>
                          <a:ea typeface="Times New Roman"/>
                          <a:cs typeface="Arial"/>
                        </a:rPr>
                        <a:t>Przepływy pieniężne netto, razem </a:t>
                      </a:r>
                      <a:endParaRPr lang="pl-PL" sz="1200" dirty="0">
                        <a:solidFill>
                          <a:schemeClr val="bg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674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solidFill>
                      <a:srgbClr val="C0507B"/>
                    </a:solidFill>
                  </a:tcPr>
                </a:tc>
                <a:extLst>
                  <a:ext uri="{0D108BD9-81ED-4DB2-BD59-A6C34878D82A}">
                    <a16:rowId xmlns="" xmlns:a16="http://schemas.microsoft.com/office/drawing/2014/main" val="10013"/>
                  </a:ext>
                </a:extLst>
              </a:tr>
              <a:tr h="335448">
                <a:tc>
                  <a:txBody>
                    <a:bodyPr/>
                    <a:lstStyle/>
                    <a:p>
                      <a:pPr>
                        <a:lnSpc>
                          <a:spcPct val="115000"/>
                        </a:lnSpc>
                        <a:spcAft>
                          <a:spcPts val="0"/>
                        </a:spcAft>
                      </a:pPr>
                      <a:r>
                        <a:rPr lang="pl-PL" sz="1200" b="1" dirty="0">
                          <a:solidFill>
                            <a:schemeClr val="bg1"/>
                          </a:solidFill>
                          <a:effectLst/>
                          <a:latin typeface="+mj-lt"/>
                          <a:ea typeface="Times New Roman"/>
                          <a:cs typeface="Arial"/>
                        </a:rPr>
                        <a:t>Bilansowa zmiana stanu środków pieniężnych</a:t>
                      </a:r>
                      <a:endParaRPr lang="pl-PL" sz="1200" dirty="0">
                        <a:solidFill>
                          <a:schemeClr val="bg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674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0</a:t>
                      </a:r>
                    </a:p>
                  </a:txBody>
                  <a:tcPr marL="9525" marR="9525" marT="9525" marB="0" anchor="ctr">
                    <a:lnL w="12700" cap="flat" cmpd="sng" algn="ctr">
                      <a:solidFill>
                        <a:srgbClr val="C0507B"/>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rgbClr val="C0507B"/>
                    </a:solidFill>
                  </a:tcPr>
                </a:tc>
                <a:extLst>
                  <a:ext uri="{0D108BD9-81ED-4DB2-BD59-A6C34878D82A}">
                    <a16:rowId xmlns="" xmlns:a16="http://schemas.microsoft.com/office/drawing/2014/main" val="10014"/>
                  </a:ext>
                </a:extLst>
              </a:tr>
              <a:tr h="489921">
                <a:tc>
                  <a:txBody>
                    <a:bodyPr/>
                    <a:lstStyle/>
                    <a:p>
                      <a:pPr>
                        <a:lnSpc>
                          <a:spcPct val="115000"/>
                        </a:lnSpc>
                        <a:spcAft>
                          <a:spcPts val="0"/>
                        </a:spcAft>
                      </a:pPr>
                      <a:r>
                        <a:rPr lang="pl-PL" sz="1200" dirty="0">
                          <a:solidFill>
                            <a:schemeClr val="tx1"/>
                          </a:solidFill>
                          <a:effectLst/>
                          <a:latin typeface="+mj-lt"/>
                          <a:ea typeface="Times New Roman"/>
                          <a:cs typeface="Arial"/>
                        </a:rPr>
                        <a:t>- zmiana stanu środków pieniężnych z tytułu różnic kursowych</a:t>
                      </a:r>
                      <a:endParaRPr lang="pl-PL" sz="1200" dirty="0">
                        <a:solidFill>
                          <a:schemeClr val="tx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r">
                        <a:lnSpc>
                          <a:spcPct val="115000"/>
                        </a:lnSpc>
                        <a:spcAft>
                          <a:spcPts val="0"/>
                        </a:spcAft>
                      </a:pPr>
                      <a:r>
                        <a:rPr lang="pl-PL" sz="1200" kern="1200" dirty="0">
                          <a:solidFill>
                            <a:schemeClr val="tx1"/>
                          </a:solidFill>
                          <a:effectLst/>
                          <a:latin typeface="+mj-lt"/>
                          <a:ea typeface="Times New Roman"/>
                          <a:cs typeface="Arial"/>
                        </a:rPr>
                        <a:t>0</a:t>
                      </a:r>
                    </a:p>
                  </a:txBody>
                  <a:tcPr marL="30406" marR="30406"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nSpc>
                          <a:spcPct val="115000"/>
                        </a:lnSpc>
                        <a:spcAft>
                          <a:spcPts val="0"/>
                        </a:spcAft>
                      </a:pPr>
                      <a:endParaRPr lang="pl-PL" sz="1200" kern="1200" dirty="0">
                        <a:solidFill>
                          <a:schemeClr val="tx1"/>
                        </a:solidFill>
                        <a:effectLst/>
                        <a:latin typeface="+mj-lt"/>
                        <a:ea typeface="Times New Roman"/>
                        <a:cs typeface="Arial"/>
                      </a:endParaRPr>
                    </a:p>
                  </a:txBody>
                  <a:tcPr marL="30406" marR="30406" marT="0" marB="0" anchor="ctr">
                    <a:lnL w="12700" cap="flat" cmpd="sng" algn="ctr">
                      <a:solidFill>
                        <a:srgbClr val="C0507B"/>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15"/>
                  </a:ext>
                </a:extLst>
              </a:tr>
              <a:tr h="335448">
                <a:tc>
                  <a:txBody>
                    <a:bodyPr/>
                    <a:lstStyle/>
                    <a:p>
                      <a:pPr>
                        <a:lnSpc>
                          <a:spcPct val="115000"/>
                        </a:lnSpc>
                        <a:spcAft>
                          <a:spcPts val="0"/>
                        </a:spcAft>
                      </a:pPr>
                      <a:r>
                        <a:rPr lang="pl-PL" sz="1200" b="1" dirty="0">
                          <a:solidFill>
                            <a:schemeClr val="bg1"/>
                          </a:solidFill>
                          <a:effectLst/>
                          <a:latin typeface="+mj-lt"/>
                          <a:ea typeface="Times New Roman"/>
                          <a:cs typeface="Arial"/>
                        </a:rPr>
                        <a:t>Środki pieniężne na początek okresu</a:t>
                      </a:r>
                      <a:endParaRPr lang="pl-PL" sz="1200" dirty="0">
                        <a:solidFill>
                          <a:schemeClr val="bg1"/>
                        </a:solidFill>
                        <a:effectLst/>
                        <a:latin typeface="+mj-lt"/>
                        <a:ea typeface="Calibri"/>
                        <a:cs typeface="Times New Roman"/>
                      </a:endParaRPr>
                    </a:p>
                  </a:txBody>
                  <a:tcPr marL="30406" marR="30406" marT="0" marB="0" anchor="ctr">
                    <a:lnL>
                      <a:noFill/>
                    </a:lnL>
                    <a:lnR w="12700" cap="flat" cmpd="sng" algn="ctr">
                      <a:solidFill>
                        <a:srgbClr val="C0507B"/>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2 </a:t>
                      </a:r>
                    </a:p>
                  </a:txBody>
                  <a:tcPr marL="9525" marR="9525" marT="9525" marB="0" anchor="ctr">
                    <a:lnL w="12700" cap="flat" cmpd="sng" algn="ctr">
                      <a:solidFill>
                        <a:srgbClr val="C0507B"/>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solidFill>
                      <a:srgbClr val="C0507B"/>
                    </a:solidFill>
                  </a:tcPr>
                </a:tc>
                <a:extLst>
                  <a:ext uri="{0D108BD9-81ED-4DB2-BD59-A6C34878D82A}">
                    <a16:rowId xmlns="" xmlns:a16="http://schemas.microsoft.com/office/drawing/2014/main" val="10016"/>
                  </a:ext>
                </a:extLst>
              </a:tr>
              <a:tr h="335448">
                <a:tc>
                  <a:txBody>
                    <a:bodyPr/>
                    <a:lstStyle/>
                    <a:p>
                      <a:pPr>
                        <a:lnSpc>
                          <a:spcPct val="115000"/>
                        </a:lnSpc>
                        <a:spcAft>
                          <a:spcPts val="0"/>
                        </a:spcAft>
                      </a:pPr>
                      <a:r>
                        <a:rPr lang="pl-PL" sz="1200" b="1" kern="1200" dirty="0">
                          <a:solidFill>
                            <a:schemeClr val="bg1"/>
                          </a:solidFill>
                          <a:effectLst/>
                          <a:latin typeface="+mj-lt"/>
                          <a:ea typeface="Times New Roman"/>
                          <a:cs typeface="Arial"/>
                        </a:rPr>
                        <a:t>Środki pieniężne na koniec okresu (F+/-D)</a:t>
                      </a:r>
                    </a:p>
                  </a:txBody>
                  <a:tcPr marL="30406" marR="30406" marT="0" marB="0" anchor="ctr">
                    <a:lnL>
                      <a:noFill/>
                    </a:lnL>
                    <a:lnR w="12700" cap="flat" cmpd="sng" algn="ctr">
                      <a:solidFill>
                        <a:srgbClr val="C0507B"/>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676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0507B"/>
                    </a:solidFill>
                  </a:tcPr>
                </a:tc>
                <a:tc>
                  <a:txBody>
                    <a:bodyPr/>
                    <a:lstStyle/>
                    <a:p>
                      <a:pPr marL="0" algn="r" defTabSz="1280128" rtl="0" eaLnBrk="1" fontAlgn="ctr" latinLnBrk="0" hangingPunct="1">
                        <a:lnSpc>
                          <a:spcPct val="107000"/>
                        </a:lnSpc>
                        <a:spcAft>
                          <a:spcPts val="0"/>
                        </a:spcAft>
                      </a:pPr>
                      <a:r>
                        <a:rPr lang="pl-PL" sz="1200" b="1" kern="1200" dirty="0">
                          <a:solidFill>
                            <a:schemeClr val="bg1"/>
                          </a:solidFill>
                          <a:effectLst/>
                          <a:latin typeface="+mj-lt"/>
                          <a:ea typeface="Times New Roman"/>
                          <a:cs typeface="Arial"/>
                        </a:rPr>
                        <a:t>2</a:t>
                      </a:r>
                    </a:p>
                  </a:txBody>
                  <a:tcPr marL="9525" marR="9525" marT="9525" marB="0" anchor="ctr">
                    <a:lnL w="12700" cap="flat" cmpd="sng" algn="ctr">
                      <a:solidFill>
                        <a:srgbClr val="C0507B"/>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rgbClr val="C0507B"/>
                    </a:solidFill>
                  </a:tcPr>
                </a:tc>
                <a:extLst>
                  <a:ext uri="{0D108BD9-81ED-4DB2-BD59-A6C34878D82A}">
                    <a16:rowId xmlns="" xmlns:a16="http://schemas.microsoft.com/office/drawing/2014/main" val="10017"/>
                  </a:ext>
                </a:extLst>
              </a:tr>
            </a:tbl>
          </a:graphicData>
        </a:graphic>
      </p:graphicFrame>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4267" y="187072"/>
            <a:ext cx="717324" cy="288128"/>
          </a:xfrm>
          <a:prstGeom prst="rect">
            <a:avLst/>
          </a:prstGeom>
        </p:spPr>
      </p:pic>
    </p:spTree>
    <p:extLst>
      <p:ext uri="{BB962C8B-B14F-4D97-AF65-F5344CB8AC3E}">
        <p14:creationId xmlns:p14="http://schemas.microsoft.com/office/powerpoint/2010/main" val="799993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osoba, kobieta, odzież, budynek&#10;&#10;Opis wygenerowany automatycznie">
            <a:extLst>
              <a:ext uri="{FF2B5EF4-FFF2-40B4-BE49-F238E27FC236}">
                <a16:creationId xmlns="" xmlns:a16="http://schemas.microsoft.com/office/drawing/2014/main" id="{05052B7C-ABE0-4F78-9429-60AEDEC30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400800" cy="9604631"/>
          </a:xfrm>
          <a:prstGeom prst="rect">
            <a:avLst/>
          </a:prstGeom>
        </p:spPr>
      </p:pic>
      <p:sp>
        <p:nvSpPr>
          <p:cNvPr id="8" name="Prostokąt 7"/>
          <p:cNvSpPr/>
          <p:nvPr/>
        </p:nvSpPr>
        <p:spPr>
          <a:xfrm>
            <a:off x="2" y="5994774"/>
            <a:ext cx="6400801" cy="170142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6" name="Prostokąt 15"/>
          <p:cNvSpPr/>
          <p:nvPr/>
        </p:nvSpPr>
        <p:spPr>
          <a:xfrm rot="16200000">
            <a:off x="1252529" y="6798052"/>
            <a:ext cx="45719"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4" name="Tytuł 3"/>
          <p:cNvSpPr>
            <a:spLocks noGrp="1"/>
          </p:cNvSpPr>
          <p:nvPr>
            <p:ph type="title"/>
          </p:nvPr>
        </p:nvSpPr>
        <p:spPr/>
        <p:txBody>
          <a:bodyPr/>
          <a:lstStyle/>
          <a:p>
            <a:r>
              <a:rPr lang="pl-PL" dirty="0"/>
              <a:t>Struktura kapitału zakładowego</a:t>
            </a:r>
          </a:p>
        </p:txBody>
      </p:sp>
      <p:sp>
        <p:nvSpPr>
          <p:cNvPr id="9" name="Symbol zastępczy zawartości 8"/>
          <p:cNvSpPr>
            <a:spLocks noGrp="1"/>
          </p:cNvSpPr>
          <p:nvPr>
            <p:ph sz="quarter" idx="15"/>
          </p:nvPr>
        </p:nvSpPr>
        <p:spPr>
          <a:xfrm>
            <a:off x="6910970" y="711599"/>
            <a:ext cx="4896000" cy="9706030"/>
          </a:xfrm>
        </p:spPr>
        <p:txBody>
          <a:bodyPr>
            <a:normAutofit/>
          </a:bodyPr>
          <a:lstStyle/>
          <a:p>
            <a:pPr algn="just"/>
            <a:r>
              <a:rPr lang="pl-PL" b="1" dirty="0">
                <a:solidFill>
                  <a:srgbClr val="C0507B"/>
                </a:solidFill>
              </a:rPr>
              <a:t>Na dzień sporządzenia raportu </a:t>
            </a:r>
            <a:r>
              <a:rPr lang="pl-PL" sz="1100" dirty="0"/>
              <a:t>kapitał zakładowy Emitenta wynosi </a:t>
            </a:r>
            <a:br>
              <a:rPr lang="pl-PL" sz="1100" dirty="0"/>
            </a:br>
            <a:r>
              <a:rPr lang="pl-PL" sz="1100" dirty="0"/>
              <a:t>4.150 tys. zł. i dzieli się na 41.500.000 akcji na okaziciela serii A, B, C, </a:t>
            </a:r>
            <a:r>
              <a:rPr lang="pl-PL" sz="1100" spc="-21" dirty="0"/>
              <a:t>D, E, G, H, I, J. </a:t>
            </a:r>
            <a:r>
              <a:rPr lang="pl-PL" sz="1100" spc="-7" dirty="0"/>
              <a:t>Wartość nominalna każdej akcji Emitenta wynosi 0,10 zł </a:t>
            </a:r>
            <a:br>
              <a:rPr lang="pl-PL" sz="1100" spc="-7" dirty="0"/>
            </a:br>
            <a:r>
              <a:rPr lang="pl-PL" sz="1100" spc="-7" dirty="0"/>
              <a:t>(dziesięć groszy).</a:t>
            </a:r>
            <a:r>
              <a:rPr lang="pl-PL" sz="1100" dirty="0"/>
              <a:t> </a:t>
            </a:r>
            <a:endParaRPr lang="pl-PL" sz="1100" spc="-7" dirty="0"/>
          </a:p>
          <a:p>
            <a:pPr algn="just"/>
            <a:r>
              <a:rPr lang="pl-PL" b="1" dirty="0">
                <a:solidFill>
                  <a:srgbClr val="C0507B"/>
                </a:solidFill>
              </a:rPr>
              <a:t>Struktura akcjonariatu</a:t>
            </a:r>
          </a:p>
          <a:p>
            <a:pPr algn="just"/>
            <a:r>
              <a:rPr lang="pl-PL" sz="1100" dirty="0"/>
              <a:t>Struktura akcjonariatu na dzień sporządzenia raportu okresowego wygląda następująco:</a:t>
            </a:r>
          </a:p>
          <a:p>
            <a:pPr algn="just"/>
            <a:endParaRPr lang="pl-PL" sz="1100" dirty="0"/>
          </a:p>
          <a:p>
            <a:pPr algn="just"/>
            <a:endParaRPr lang="pl-PL" sz="1100" dirty="0"/>
          </a:p>
          <a:p>
            <a:pPr algn="just"/>
            <a:endParaRPr lang="pl-PL" sz="1100" dirty="0"/>
          </a:p>
          <a:p>
            <a:pPr algn="just"/>
            <a:endParaRPr lang="pl-PL" sz="1100" dirty="0"/>
          </a:p>
          <a:p>
            <a:pPr algn="just"/>
            <a:endParaRPr lang="pl-PL" sz="1100" dirty="0"/>
          </a:p>
          <a:p>
            <a:pPr algn="just"/>
            <a:endParaRPr lang="pl-PL" sz="1100" dirty="0"/>
          </a:p>
          <a:p>
            <a:pPr algn="just"/>
            <a:endParaRPr lang="pl-PL" sz="1100" dirty="0"/>
          </a:p>
          <a:p>
            <a:pPr algn="just"/>
            <a:endParaRPr lang="pl-PL" sz="1100" dirty="0"/>
          </a:p>
          <a:p>
            <a:pPr algn="just"/>
            <a:endParaRPr lang="pl-PL" sz="1100" dirty="0"/>
          </a:p>
          <a:p>
            <a:pPr algn="just"/>
            <a:endParaRPr lang="pl-PL" sz="1100" dirty="0"/>
          </a:p>
          <a:p>
            <a:pPr algn="just"/>
            <a:endParaRPr lang="pl-PL" sz="1100" dirty="0"/>
          </a:p>
          <a:p>
            <a:pPr algn="just"/>
            <a:endParaRPr lang="pl-PL" sz="1100" dirty="0"/>
          </a:p>
          <a:p>
            <a:pPr algn="just"/>
            <a:endParaRPr lang="pl-PL" sz="1100" dirty="0"/>
          </a:p>
          <a:p>
            <a:pPr algn="just"/>
            <a:endParaRPr lang="pl-PL" sz="1100" dirty="0"/>
          </a:p>
          <a:p>
            <a:pPr algn="just"/>
            <a:endParaRPr lang="pl-PL" sz="1100" b="1" dirty="0"/>
          </a:p>
          <a:p>
            <a:pPr algn="just"/>
            <a:endParaRPr lang="pl-PL" sz="1100" b="1" dirty="0"/>
          </a:p>
          <a:p>
            <a:pPr algn="just"/>
            <a:r>
              <a:rPr lang="pl-PL" b="1" dirty="0">
                <a:solidFill>
                  <a:srgbClr val="C0507B"/>
                </a:solidFill>
              </a:rPr>
              <a:t>Na dzień bilansowy </a:t>
            </a:r>
            <a:r>
              <a:rPr lang="pl-PL" sz="1100" dirty="0"/>
              <a:t>wydanych zostało 32.000.000,00 akcji o wartość nominalnej 3.200 tys. zł, z czego cały kapitał jest zarejestrowany</a:t>
            </a:r>
          </a:p>
          <a:p>
            <a:pPr algn="just"/>
            <a:r>
              <a:rPr lang="pl-PL" sz="1100" dirty="0"/>
              <a:t>Struktura akcjonariatu na dzień bilansowy wygląda następująco:</a:t>
            </a:r>
          </a:p>
          <a:p>
            <a:pPr algn="just"/>
            <a:endParaRPr lang="pl-PL" dirty="0"/>
          </a:p>
          <a:p>
            <a:pPr algn="just"/>
            <a:endParaRPr lang="pl-PL" dirty="0"/>
          </a:p>
          <a:p>
            <a:pPr algn="just"/>
            <a:endParaRPr lang="pl-PL" dirty="0"/>
          </a:p>
          <a:p>
            <a:pPr algn="just"/>
            <a:endParaRPr lang="pl-PL" dirty="0"/>
          </a:p>
          <a:p>
            <a:pPr algn="just"/>
            <a:endParaRPr lang="pl-PL" dirty="0"/>
          </a:p>
          <a:p>
            <a:pPr algn="just"/>
            <a:endParaRPr lang="pl-PL" sz="1100" dirty="0"/>
          </a:p>
          <a:p>
            <a:pPr algn="just"/>
            <a:endParaRPr lang="pl-PL" sz="1100" dirty="0"/>
          </a:p>
        </p:txBody>
      </p:sp>
      <p:sp>
        <p:nvSpPr>
          <p:cNvPr id="10" name="Symbol zastępczy tekstu 9"/>
          <p:cNvSpPr>
            <a:spLocks noGrp="1"/>
          </p:cNvSpPr>
          <p:nvPr>
            <p:ph type="body" sz="quarter" idx="16"/>
          </p:nvPr>
        </p:nvSpPr>
        <p:spPr/>
        <p:txBody>
          <a:bodyPr/>
          <a:lstStyle/>
          <a:p>
            <a:r>
              <a:rPr lang="pl-PL" dirty="0"/>
              <a:t>Informacje </a:t>
            </a:r>
            <a:br>
              <a:rPr lang="pl-PL" dirty="0"/>
            </a:br>
            <a:r>
              <a:rPr lang="pl-PL" dirty="0"/>
              <a:t>o akcjach </a:t>
            </a:r>
            <a:br>
              <a:rPr lang="pl-PL" dirty="0"/>
            </a:br>
            <a:r>
              <a:rPr lang="pl-PL" dirty="0"/>
              <a:t>i akcjonariacie</a:t>
            </a:r>
          </a:p>
        </p:txBody>
      </p:sp>
      <p:sp>
        <p:nvSpPr>
          <p:cNvPr id="11" name="Symbol zastępczy tekstu 10"/>
          <p:cNvSpPr>
            <a:spLocks noGrp="1"/>
          </p:cNvSpPr>
          <p:nvPr>
            <p:ph type="body" sz="quarter" idx="17"/>
          </p:nvPr>
        </p:nvSpPr>
        <p:spPr/>
        <p:txBody>
          <a:bodyPr/>
          <a:lstStyle/>
          <a:p>
            <a:r>
              <a:rPr lang="pl-PL" dirty="0"/>
              <a:t>5</a:t>
            </a:r>
          </a:p>
        </p:txBody>
      </p:sp>
      <p:sp>
        <p:nvSpPr>
          <p:cNvPr id="13" name="Symbol zastępczy numeru slajdu 2"/>
          <p:cNvSpPr>
            <a:spLocks noGrp="1"/>
          </p:cNvSpPr>
          <p:nvPr>
            <p:ph type="sldNum" sz="quarter" idx="12"/>
          </p:nvPr>
        </p:nvSpPr>
        <p:spPr>
          <a:xfrm>
            <a:off x="8851265" y="9095880"/>
            <a:ext cx="2880360" cy="277200"/>
          </a:xfrm>
        </p:spPr>
        <p:txBody>
          <a:bodyPr/>
          <a:lstStyle/>
          <a:p>
            <a:fld id="{95AD31FC-7B9A-42A6-8347-069E99EC957F}" type="slidenum">
              <a:rPr lang="pl-PL" smtClean="0">
                <a:solidFill>
                  <a:prstClr val="black">
                    <a:tint val="75000"/>
                  </a:prstClr>
                </a:solidFill>
              </a:rPr>
              <a:pPr/>
              <a:t>31</a:t>
            </a:fld>
            <a:endParaRPr lang="pl-PL" dirty="0">
              <a:solidFill>
                <a:prstClr val="black">
                  <a:tint val="75000"/>
                </a:prstClr>
              </a:solidFill>
            </a:endParaRPr>
          </a:p>
        </p:txBody>
      </p:sp>
      <p:graphicFrame>
        <p:nvGraphicFramePr>
          <p:cNvPr id="3" name="Tabela 2"/>
          <p:cNvGraphicFramePr>
            <a:graphicFrameLocks noGrp="1"/>
          </p:cNvGraphicFramePr>
          <p:nvPr>
            <p:extLst>
              <p:ext uri="{D42A27DB-BD31-4B8C-83A1-F6EECF244321}">
                <p14:modId xmlns:p14="http://schemas.microsoft.com/office/powerpoint/2010/main" val="1309394948"/>
              </p:ext>
            </p:extLst>
          </p:nvPr>
        </p:nvGraphicFramePr>
        <p:xfrm>
          <a:off x="6953249" y="7067548"/>
          <a:ext cx="4743451" cy="1647827"/>
        </p:xfrm>
        <a:graphic>
          <a:graphicData uri="http://schemas.openxmlformats.org/drawingml/2006/table">
            <a:tbl>
              <a:tblPr>
                <a:tableStyleId>{5C22544A-7EE6-4342-B048-85BDC9FD1C3A}</a:tableStyleId>
              </a:tblPr>
              <a:tblGrid>
                <a:gridCol w="3053395">
                  <a:extLst>
                    <a:ext uri="{9D8B030D-6E8A-4147-A177-3AD203B41FA5}">
                      <a16:colId xmlns="" xmlns:a16="http://schemas.microsoft.com/office/drawing/2014/main" val="20000"/>
                    </a:ext>
                  </a:extLst>
                </a:gridCol>
                <a:gridCol w="845028">
                  <a:extLst>
                    <a:ext uri="{9D8B030D-6E8A-4147-A177-3AD203B41FA5}">
                      <a16:colId xmlns="" xmlns:a16="http://schemas.microsoft.com/office/drawing/2014/main" val="20001"/>
                    </a:ext>
                  </a:extLst>
                </a:gridCol>
                <a:gridCol w="845028">
                  <a:extLst>
                    <a:ext uri="{9D8B030D-6E8A-4147-A177-3AD203B41FA5}">
                      <a16:colId xmlns="" xmlns:a16="http://schemas.microsoft.com/office/drawing/2014/main" val="20002"/>
                    </a:ext>
                  </a:extLst>
                </a:gridCol>
              </a:tblGrid>
              <a:tr h="399215">
                <a:tc rowSpan="2">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Akcjonariusz</a:t>
                      </a:r>
                    </a:p>
                  </a:txBody>
                  <a:tcPr marL="9525" marR="9525" marT="9525"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Liczba głosów na WZ/ Liczba akcji</a:t>
                      </a:r>
                    </a:p>
                  </a:txBody>
                  <a:tcPr marL="9525" marR="9525" marT="9525"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Udział w głosach</a:t>
                      </a:r>
                    </a:p>
                  </a:txBody>
                  <a:tcPr marL="9525" marR="9525" marT="9525" marB="0" anchor="ctr">
                    <a:lnL w="12700" cmpd="sng">
                      <a:noFill/>
                    </a:lnL>
                    <a:lnR w="12700" cmpd="sng">
                      <a:noFill/>
                    </a:lnR>
                    <a:lnT w="12700" cap="flat" cmpd="sng" algn="ctr">
                      <a:solidFill>
                        <a:srgbClr val="C0507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04420">
                <a:tc vMerge="1">
                  <a:txBody>
                    <a:bodyPr/>
                    <a:lstStyle/>
                    <a:p>
                      <a:endParaRPr lang="pl-PL"/>
                    </a:p>
                  </a:txBody>
                  <a:tcPr/>
                </a:tc>
                <a:tc vMerge="1">
                  <a:txBody>
                    <a:bodyPr/>
                    <a:lstStyle/>
                    <a:p>
                      <a:endParaRPr lang="pl-PL"/>
                    </a:p>
                  </a:txBody>
                  <a:tcPr/>
                </a:tc>
                <a:tc>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na WZ</a:t>
                      </a:r>
                    </a:p>
                  </a:txBody>
                  <a:tcPr marL="9525" marR="9525" marT="9525" marB="0" anchor="ctr">
                    <a:lnL w="12700" cmpd="sng">
                      <a:noFill/>
                    </a:lnL>
                    <a:lnR w="12700" cmpd="sng">
                      <a:noFill/>
                    </a:lnR>
                    <a:lnT w="12700" cmpd="sng">
                      <a:noFill/>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11930">
                <a:tc>
                  <a:txBody>
                    <a:bodyPr/>
                    <a:lstStyle/>
                    <a:p>
                      <a:pPr marL="0" algn="l"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Wojciech Czernecki (samodzielnie i poprzez FCFF </a:t>
                      </a:r>
                      <a:r>
                        <a:rPr lang="pl-PL" sz="1100" kern="1200" dirty="0" err="1">
                          <a:solidFill>
                            <a:schemeClr val="tx1">
                              <a:lumMod val="75000"/>
                              <a:lumOff val="25000"/>
                            </a:schemeClr>
                          </a:solidFill>
                          <a:effectLst/>
                          <a:latin typeface="+mj-lt"/>
                          <a:ea typeface="Calibri"/>
                          <a:cs typeface="Times New Roman"/>
                        </a:rPr>
                        <a:t>Ventures</a:t>
                      </a:r>
                      <a:r>
                        <a:rPr lang="pl-PL" sz="1100" kern="1200" dirty="0">
                          <a:solidFill>
                            <a:schemeClr val="tx1">
                              <a:lumMod val="75000"/>
                              <a:lumOff val="25000"/>
                            </a:schemeClr>
                          </a:solidFill>
                          <a:effectLst/>
                          <a:latin typeface="+mj-lt"/>
                          <a:ea typeface="Calibri"/>
                          <a:cs typeface="Times New Roman"/>
                        </a:rPr>
                        <a:t> Sp. z o.o.)</a:t>
                      </a:r>
                    </a:p>
                  </a:txBody>
                  <a:tcPr marL="9525" marR="9525" marT="9525" marB="0" anchor="ctr">
                    <a:lnL w="12700" cmpd="sng">
                      <a:noFill/>
                    </a:lnL>
                    <a:lnR w="12700" cmpd="sng">
                      <a:noFill/>
                    </a:lnR>
                    <a:lnT w="12700" cap="flat" cmpd="sng" algn="ctr">
                      <a:solidFill>
                        <a:srgbClr val="C0507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9 308 276</a:t>
                      </a:r>
                    </a:p>
                  </a:txBody>
                  <a:tcPr marL="9525" marR="9525" marT="9525" marB="0" anchor="ctr">
                    <a:lnL w="12700" cmpd="sng">
                      <a:noFill/>
                    </a:lnL>
                    <a:lnR w="12700" cmpd="sng">
                      <a:noFill/>
                    </a:lnR>
                    <a:lnT w="12700" cap="flat" cmpd="sng" algn="ctr">
                      <a:solidFill>
                        <a:srgbClr val="C0507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29,08%</a:t>
                      </a:r>
                    </a:p>
                  </a:txBody>
                  <a:tcPr marL="9525" marR="9525" marT="9525" marB="0" anchor="ctr">
                    <a:lnL w="12700" cmpd="sng">
                      <a:noFill/>
                    </a:lnL>
                    <a:lnR w="12700" cmpd="sng">
                      <a:noFill/>
                    </a:lnR>
                    <a:lnT w="12700" cap="flat" cmpd="sng" algn="ctr">
                      <a:solidFill>
                        <a:srgbClr val="C0507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10754">
                <a:tc>
                  <a:txBody>
                    <a:bodyPr/>
                    <a:lstStyle/>
                    <a:p>
                      <a:pPr marL="0" algn="l" defTabSz="1280128" rtl="0" eaLnBrk="1" fontAlgn="ctr" latinLnBrk="0" hangingPunct="1">
                        <a:lnSpc>
                          <a:spcPct val="115000"/>
                        </a:lnSpc>
                        <a:spcAft>
                          <a:spcPts val="0"/>
                        </a:spcAft>
                      </a:pPr>
                      <a:r>
                        <a:rPr lang="pl-PL" sz="1100" kern="1200" dirty="0" err="1">
                          <a:solidFill>
                            <a:schemeClr val="tx1">
                              <a:lumMod val="75000"/>
                              <a:lumOff val="25000"/>
                            </a:schemeClr>
                          </a:solidFill>
                          <a:effectLst/>
                          <a:latin typeface="+mj-lt"/>
                          <a:ea typeface="Calibri"/>
                          <a:cs typeface="Times New Roman"/>
                        </a:rPr>
                        <a:t>Elmondare</a:t>
                      </a:r>
                      <a:r>
                        <a:rPr lang="pl-PL" sz="1100" kern="1200" dirty="0">
                          <a:solidFill>
                            <a:schemeClr val="tx1">
                              <a:lumMod val="75000"/>
                              <a:lumOff val="25000"/>
                            </a:schemeClr>
                          </a:solidFill>
                          <a:effectLst/>
                          <a:latin typeface="+mj-lt"/>
                          <a:ea typeface="Calibri"/>
                          <a:cs typeface="Times New Roman"/>
                        </a:rPr>
                        <a:t> Finance Limited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8 000 000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25,00%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10754">
                <a:tc>
                  <a:txBody>
                    <a:bodyPr/>
                    <a:lstStyle/>
                    <a:p>
                      <a:pPr marL="0" algn="l"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Dawid Urban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6 578 882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20,56%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10754">
                <a:tc>
                  <a:txBody>
                    <a:bodyPr/>
                    <a:lstStyle/>
                    <a:p>
                      <a:pPr marL="0" algn="l"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Pozostali</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8</a:t>
                      </a:r>
                      <a:r>
                        <a:rPr lang="pl-PL" sz="1100" kern="1200" baseline="0" dirty="0">
                          <a:solidFill>
                            <a:schemeClr val="tx1">
                              <a:lumMod val="75000"/>
                              <a:lumOff val="25000"/>
                            </a:schemeClr>
                          </a:solidFill>
                          <a:effectLst/>
                          <a:latin typeface="+mj-lt"/>
                          <a:ea typeface="Calibri"/>
                          <a:cs typeface="Times New Roman"/>
                        </a:rPr>
                        <a:t> 112 842</a:t>
                      </a:r>
                      <a:endParaRPr lang="pl-PL" sz="1100" kern="1200" dirty="0">
                        <a:solidFill>
                          <a:schemeClr val="tx1">
                            <a:lumMod val="75000"/>
                            <a:lumOff val="25000"/>
                          </a:schemeClr>
                        </a:solidFill>
                        <a:effectLst/>
                        <a:latin typeface="+mj-lt"/>
                        <a:ea typeface="Calibri"/>
                        <a:cs typeface="Times New Roman"/>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100" kern="1200" dirty="0">
                          <a:solidFill>
                            <a:schemeClr val="tx1">
                              <a:lumMod val="75000"/>
                              <a:lumOff val="25000"/>
                            </a:schemeClr>
                          </a:solidFill>
                          <a:effectLst/>
                          <a:latin typeface="+mj-lt"/>
                          <a:ea typeface="Calibri"/>
                          <a:cs typeface="Times New Roman"/>
                        </a:rPr>
                        <a:t>25,36%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pic>
        <p:nvPicPr>
          <p:cNvPr id="14" name="Obraz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graphicFrame>
        <p:nvGraphicFramePr>
          <p:cNvPr id="17" name="Tabela 16"/>
          <p:cNvGraphicFramePr>
            <a:graphicFrameLocks noGrp="1"/>
          </p:cNvGraphicFramePr>
          <p:nvPr>
            <p:extLst>
              <p:ext uri="{D42A27DB-BD31-4B8C-83A1-F6EECF244321}">
                <p14:modId xmlns:p14="http://schemas.microsoft.com/office/powerpoint/2010/main" val="3203748997"/>
              </p:ext>
            </p:extLst>
          </p:nvPr>
        </p:nvGraphicFramePr>
        <p:xfrm>
          <a:off x="7000874" y="3705225"/>
          <a:ext cx="4705349" cy="2138493"/>
        </p:xfrm>
        <a:graphic>
          <a:graphicData uri="http://schemas.openxmlformats.org/drawingml/2006/table">
            <a:tbl>
              <a:tblPr firstRow="1" firstCol="1" bandRow="1"/>
              <a:tblGrid>
                <a:gridCol w="2421767">
                  <a:extLst>
                    <a:ext uri="{9D8B030D-6E8A-4147-A177-3AD203B41FA5}">
                      <a16:colId xmlns="" xmlns:a16="http://schemas.microsoft.com/office/drawing/2014/main" val="20000"/>
                    </a:ext>
                  </a:extLst>
                </a:gridCol>
                <a:gridCol w="1132032">
                  <a:extLst>
                    <a:ext uri="{9D8B030D-6E8A-4147-A177-3AD203B41FA5}">
                      <a16:colId xmlns="" xmlns:a16="http://schemas.microsoft.com/office/drawing/2014/main" val="20001"/>
                    </a:ext>
                  </a:extLst>
                </a:gridCol>
                <a:gridCol w="1151550">
                  <a:extLst>
                    <a:ext uri="{9D8B030D-6E8A-4147-A177-3AD203B41FA5}">
                      <a16:colId xmlns="" xmlns:a16="http://schemas.microsoft.com/office/drawing/2014/main" val="20002"/>
                    </a:ext>
                  </a:extLst>
                </a:gridCol>
              </a:tblGrid>
              <a:tr h="402119">
                <a:tc>
                  <a:txBody>
                    <a:bodyPr/>
                    <a:lstStyle/>
                    <a:p>
                      <a:pPr algn="ctr">
                        <a:lnSpc>
                          <a:spcPct val="115000"/>
                        </a:lnSpc>
                        <a:spcAft>
                          <a:spcPts val="0"/>
                        </a:spcAft>
                      </a:pPr>
                      <a:r>
                        <a:rPr lang="pl-PL" sz="1000" dirty="0">
                          <a:solidFill>
                            <a:srgbClr val="FFFFFF"/>
                          </a:solidFill>
                          <a:effectLst/>
                          <a:latin typeface="+mj-lt"/>
                          <a:ea typeface="Calibri"/>
                          <a:cs typeface="Times New Roman"/>
                        </a:rPr>
                        <a:t>Akcjonariusz</a:t>
                      </a:r>
                      <a:endParaRPr lang="pl-PL" sz="1000" dirty="0">
                        <a:effectLst/>
                        <a:latin typeface="+mj-lt"/>
                        <a:ea typeface="Calibri"/>
                        <a:cs typeface="Times New Roman"/>
                      </a:endParaRPr>
                    </a:p>
                  </a:txBody>
                  <a:tcPr marL="48986" marR="48986" marT="0" marB="0" anchor="ctr">
                    <a:lnL>
                      <a:noFill/>
                    </a:lnL>
                    <a:lnR>
                      <a:noFill/>
                    </a:lnR>
                    <a:lnT>
                      <a:noFill/>
                    </a:lnT>
                    <a:lnB>
                      <a:noFill/>
                    </a:lnB>
                    <a:lnTlToBr w="12700" cmpd="sng">
                      <a:noFill/>
                      <a:prstDash val="solid"/>
                    </a:lnTlToBr>
                    <a:lnBlToTr w="12700" cmpd="sng">
                      <a:noFill/>
                      <a:prstDash val="solid"/>
                    </a:lnBlToTr>
                    <a:solidFill>
                      <a:srgbClr val="C0507B"/>
                    </a:solidFill>
                  </a:tcPr>
                </a:tc>
                <a:tc>
                  <a:txBody>
                    <a:bodyPr/>
                    <a:lstStyle/>
                    <a:p>
                      <a:pPr algn="ctr">
                        <a:lnSpc>
                          <a:spcPct val="115000"/>
                        </a:lnSpc>
                        <a:spcAft>
                          <a:spcPts val="0"/>
                        </a:spcAft>
                      </a:pPr>
                      <a:r>
                        <a:rPr lang="pl-PL" sz="1000" dirty="0">
                          <a:solidFill>
                            <a:srgbClr val="FFFFFF"/>
                          </a:solidFill>
                          <a:effectLst/>
                          <a:latin typeface="+mj-lt"/>
                          <a:ea typeface="Calibri"/>
                          <a:cs typeface="Times New Roman"/>
                        </a:rPr>
                        <a:t>Liczba głosów na WZ</a:t>
                      </a:r>
                      <a:endParaRPr lang="pl-PL" sz="1000" dirty="0">
                        <a:effectLst/>
                        <a:latin typeface="+mj-lt"/>
                        <a:ea typeface="Calibri"/>
                        <a:cs typeface="Times New Roman"/>
                      </a:endParaRPr>
                    </a:p>
                  </a:txBody>
                  <a:tcPr marL="48986" marR="48986" marT="0" marB="0" anchor="ctr">
                    <a:lnL>
                      <a:noFill/>
                    </a:lnL>
                    <a:lnR>
                      <a:noFill/>
                    </a:lnR>
                    <a:lnT>
                      <a:noFill/>
                    </a:lnT>
                    <a:lnB>
                      <a:noFill/>
                    </a:lnB>
                    <a:lnTlToBr w="12700" cmpd="sng">
                      <a:noFill/>
                      <a:prstDash val="solid"/>
                    </a:lnTlToBr>
                    <a:lnBlToTr w="12700" cmpd="sng">
                      <a:noFill/>
                      <a:prstDash val="solid"/>
                    </a:lnBlToTr>
                    <a:solidFill>
                      <a:srgbClr val="C0507B"/>
                    </a:solidFill>
                  </a:tcPr>
                </a:tc>
                <a:tc>
                  <a:txBody>
                    <a:bodyPr/>
                    <a:lstStyle/>
                    <a:p>
                      <a:pPr algn="ctr">
                        <a:lnSpc>
                          <a:spcPct val="115000"/>
                        </a:lnSpc>
                        <a:spcAft>
                          <a:spcPts val="0"/>
                        </a:spcAft>
                      </a:pPr>
                      <a:r>
                        <a:rPr lang="pl-PL" sz="1000" dirty="0">
                          <a:solidFill>
                            <a:srgbClr val="FFFFFF"/>
                          </a:solidFill>
                          <a:effectLst/>
                          <a:latin typeface="+mj-lt"/>
                          <a:ea typeface="Calibri"/>
                          <a:cs typeface="Times New Roman"/>
                        </a:rPr>
                        <a:t>Udział w głosach na WZ</a:t>
                      </a:r>
                      <a:endParaRPr lang="pl-PL" sz="1000" dirty="0">
                        <a:effectLst/>
                        <a:latin typeface="+mj-lt"/>
                        <a:ea typeface="Calibri"/>
                        <a:cs typeface="Times New Roman"/>
                      </a:endParaRPr>
                    </a:p>
                  </a:txBody>
                  <a:tcPr marL="48986" marR="48986" marT="0" marB="0" anchor="ctr">
                    <a:lnL>
                      <a:noFill/>
                    </a:lnL>
                    <a:lnR>
                      <a:noFill/>
                    </a:lnR>
                    <a:lnT>
                      <a:noFill/>
                    </a:lnT>
                    <a:lnB>
                      <a:noFill/>
                    </a:lnB>
                    <a:lnTlToBr w="12700" cmpd="sng">
                      <a:noFill/>
                      <a:prstDash val="solid"/>
                    </a:lnTlToBr>
                    <a:lnBlToTr w="12700" cmpd="sng">
                      <a:noFill/>
                      <a:prstDash val="solid"/>
                    </a:lnBlToTr>
                    <a:solidFill>
                      <a:srgbClr val="C0507B"/>
                    </a:solidFill>
                  </a:tcPr>
                </a:tc>
                <a:extLst>
                  <a:ext uri="{0D108BD9-81ED-4DB2-BD59-A6C34878D82A}">
                    <a16:rowId xmlns="" xmlns:a16="http://schemas.microsoft.com/office/drawing/2014/main" val="10000"/>
                  </a:ext>
                </a:extLst>
              </a:tr>
              <a:tr h="404149">
                <a:tc>
                  <a:txBody>
                    <a:bodyPr/>
                    <a:lstStyle/>
                    <a:p>
                      <a:pPr>
                        <a:lnSpc>
                          <a:spcPct val="115000"/>
                        </a:lnSpc>
                        <a:spcAft>
                          <a:spcPts val="0"/>
                        </a:spcAft>
                      </a:pPr>
                      <a:r>
                        <a:rPr lang="pl-PL" sz="1000" dirty="0">
                          <a:solidFill>
                            <a:schemeClr val="tx1"/>
                          </a:solidFill>
                          <a:effectLst/>
                          <a:latin typeface="+mj-lt"/>
                          <a:ea typeface="Calibri"/>
                          <a:cs typeface="Times New Roman"/>
                        </a:rPr>
                        <a:t>Dawid Urban</a:t>
                      </a: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pl-PL" sz="1000" kern="1200" baseline="0" dirty="0">
                          <a:solidFill>
                            <a:schemeClr val="tx1"/>
                          </a:solidFill>
                          <a:effectLst/>
                          <a:latin typeface="+mj-lt"/>
                          <a:ea typeface="Calibri"/>
                          <a:cs typeface="Times New Roman"/>
                        </a:rPr>
                        <a:t>13 578 882</a:t>
                      </a:r>
                      <a:endParaRPr lang="pl-PL" sz="1000" kern="1200" dirty="0">
                        <a:solidFill>
                          <a:schemeClr val="tx1"/>
                        </a:solidFill>
                        <a:effectLst/>
                        <a:latin typeface="+mj-lt"/>
                        <a:ea typeface="Calibri"/>
                        <a:cs typeface="Times New Roman"/>
                      </a:endParaRP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pl-PL" sz="1000" dirty="0">
                          <a:solidFill>
                            <a:schemeClr val="tx1"/>
                          </a:solidFill>
                          <a:effectLst/>
                          <a:latin typeface="+mj-lt"/>
                          <a:ea typeface="Calibri"/>
                          <a:cs typeface="Times New Roman"/>
                        </a:rPr>
                        <a:t>32,72%</a:t>
                      </a: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404149">
                <a:tc>
                  <a:txBody>
                    <a:bodyPr/>
                    <a:lstStyle/>
                    <a:p>
                      <a:pPr>
                        <a:lnSpc>
                          <a:spcPct val="115000"/>
                        </a:lnSpc>
                        <a:spcAft>
                          <a:spcPts val="0"/>
                        </a:spcAft>
                      </a:pPr>
                      <a:r>
                        <a:rPr lang="pl-PL" sz="1000" dirty="0">
                          <a:solidFill>
                            <a:schemeClr val="tx1"/>
                          </a:solidFill>
                          <a:effectLst/>
                          <a:latin typeface="+mj-lt"/>
                          <a:ea typeface="Calibri"/>
                          <a:cs typeface="Times New Roman"/>
                        </a:rPr>
                        <a:t>Wojciech Czernecki (samodzielnie lub poprzez FCFF</a:t>
                      </a:r>
                      <a:r>
                        <a:rPr lang="pl-PL" sz="1000" baseline="0" dirty="0">
                          <a:solidFill>
                            <a:schemeClr val="tx1"/>
                          </a:solidFill>
                          <a:effectLst/>
                          <a:latin typeface="+mj-lt"/>
                          <a:ea typeface="Calibri"/>
                          <a:cs typeface="Times New Roman"/>
                        </a:rPr>
                        <a:t> </a:t>
                      </a:r>
                      <a:r>
                        <a:rPr lang="pl-PL" sz="1000" baseline="0" dirty="0" err="1">
                          <a:solidFill>
                            <a:schemeClr val="tx1"/>
                          </a:solidFill>
                          <a:effectLst/>
                          <a:latin typeface="+mj-lt"/>
                          <a:ea typeface="Calibri"/>
                          <a:cs typeface="Times New Roman"/>
                        </a:rPr>
                        <a:t>Ventures</a:t>
                      </a:r>
                      <a:r>
                        <a:rPr lang="pl-PL" sz="1000" baseline="0" dirty="0">
                          <a:solidFill>
                            <a:schemeClr val="tx1"/>
                          </a:solidFill>
                          <a:effectLst/>
                          <a:latin typeface="+mj-lt"/>
                          <a:ea typeface="Calibri"/>
                          <a:cs typeface="Times New Roman"/>
                        </a:rPr>
                        <a:t> Sp. z o.o.)</a:t>
                      </a:r>
                      <a:endParaRPr lang="pl-PL" sz="1000" dirty="0">
                        <a:solidFill>
                          <a:schemeClr val="tx1"/>
                        </a:solidFill>
                        <a:effectLst/>
                        <a:latin typeface="+mj-lt"/>
                        <a:ea typeface="Calibri"/>
                        <a:cs typeface="Times New Roman"/>
                      </a:endParaRP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pl-PL" sz="1000" dirty="0">
                          <a:solidFill>
                            <a:schemeClr val="tx1"/>
                          </a:solidFill>
                          <a:effectLst/>
                          <a:latin typeface="+mj-lt"/>
                          <a:ea typeface="Calibri"/>
                          <a:cs typeface="Times New Roman"/>
                        </a:rPr>
                        <a:t>9 308 276</a:t>
                      </a: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pl-PL" sz="1000" dirty="0">
                          <a:solidFill>
                            <a:schemeClr val="tx1"/>
                          </a:solidFill>
                          <a:effectLst/>
                          <a:latin typeface="+mj-lt"/>
                          <a:ea typeface="Calibri"/>
                          <a:cs typeface="Times New Roman"/>
                        </a:rPr>
                        <a:t>22,43%</a:t>
                      </a: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51757">
                <a:tc>
                  <a:txBody>
                    <a:bodyPr/>
                    <a:lstStyle/>
                    <a:p>
                      <a:pPr>
                        <a:lnSpc>
                          <a:spcPct val="115000"/>
                        </a:lnSpc>
                        <a:spcAft>
                          <a:spcPts val="0"/>
                        </a:spcAft>
                      </a:pPr>
                      <a:r>
                        <a:rPr lang="pl-PL" sz="1000" dirty="0" err="1">
                          <a:solidFill>
                            <a:schemeClr val="tx1"/>
                          </a:solidFill>
                          <a:effectLst/>
                          <a:latin typeface="+mj-lt"/>
                          <a:ea typeface="Calibri"/>
                          <a:cs typeface="Times New Roman"/>
                        </a:rPr>
                        <a:t>Elmondare</a:t>
                      </a:r>
                      <a:r>
                        <a:rPr lang="pl-PL" sz="1000" dirty="0">
                          <a:solidFill>
                            <a:schemeClr val="tx1"/>
                          </a:solidFill>
                          <a:effectLst/>
                          <a:latin typeface="+mj-lt"/>
                          <a:ea typeface="Calibri"/>
                          <a:cs typeface="Times New Roman"/>
                        </a:rPr>
                        <a:t> Finance </a:t>
                      </a:r>
                      <a:r>
                        <a:rPr lang="pl-PL" sz="1000" baseline="0" dirty="0">
                          <a:solidFill>
                            <a:schemeClr val="tx1"/>
                          </a:solidFill>
                          <a:effectLst/>
                          <a:latin typeface="+mj-lt"/>
                          <a:ea typeface="Calibri"/>
                          <a:cs typeface="Times New Roman"/>
                        </a:rPr>
                        <a:t>Limited</a:t>
                      </a:r>
                      <a:endParaRPr lang="pl-PL" sz="1000" dirty="0">
                        <a:solidFill>
                          <a:schemeClr val="tx1"/>
                        </a:solidFill>
                        <a:effectLst/>
                        <a:latin typeface="+mj-lt"/>
                        <a:ea typeface="Calibri"/>
                        <a:cs typeface="Times New Roman"/>
                      </a:endParaRP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pl-PL" sz="1000" dirty="0">
                          <a:solidFill>
                            <a:schemeClr val="tx1"/>
                          </a:solidFill>
                          <a:effectLst/>
                          <a:latin typeface="+mj-lt"/>
                          <a:ea typeface="Calibri"/>
                          <a:cs typeface="Times New Roman"/>
                        </a:rPr>
                        <a:t>8 000 000 </a:t>
                      </a: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pl-PL" sz="1000" dirty="0">
                          <a:solidFill>
                            <a:schemeClr val="tx1"/>
                          </a:solidFill>
                          <a:effectLst/>
                          <a:latin typeface="+mj-lt"/>
                          <a:ea typeface="Calibri"/>
                          <a:cs typeface="Times New Roman"/>
                        </a:rPr>
                        <a:t>19,28%</a:t>
                      </a: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22198">
                <a:tc>
                  <a:txBody>
                    <a:bodyPr/>
                    <a:lstStyle/>
                    <a:p>
                      <a:pPr>
                        <a:lnSpc>
                          <a:spcPct val="115000"/>
                        </a:lnSpc>
                        <a:spcAft>
                          <a:spcPts val="0"/>
                        </a:spcAft>
                      </a:pPr>
                      <a:r>
                        <a:rPr lang="pl-PL" sz="1000" dirty="0">
                          <a:solidFill>
                            <a:schemeClr val="tx1"/>
                          </a:solidFill>
                          <a:effectLst/>
                          <a:latin typeface="+mj-lt"/>
                          <a:ea typeface="Calibri"/>
                          <a:cs typeface="Times New Roman"/>
                        </a:rPr>
                        <a:t>Jan Kozioł</a:t>
                      </a: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pl-PL" sz="1000" dirty="0">
                          <a:solidFill>
                            <a:schemeClr val="tx1"/>
                          </a:solidFill>
                          <a:effectLst/>
                          <a:latin typeface="+mj-lt"/>
                          <a:ea typeface="Calibri"/>
                          <a:cs typeface="Times New Roman"/>
                        </a:rPr>
                        <a:t>2 500 000 </a:t>
                      </a: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pl-PL" sz="1000" dirty="0">
                          <a:solidFill>
                            <a:schemeClr val="tx1"/>
                          </a:solidFill>
                          <a:effectLst/>
                          <a:latin typeface="+mj-lt"/>
                          <a:ea typeface="Calibri"/>
                          <a:cs typeface="Times New Roman"/>
                        </a:rPr>
                        <a:t>6,02%</a:t>
                      </a:r>
                    </a:p>
                  </a:txBody>
                  <a:tcPr marL="48986" marR="4898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54121">
                <a:tc>
                  <a:txBody>
                    <a:bodyPr/>
                    <a:lstStyle/>
                    <a:p>
                      <a:pPr>
                        <a:lnSpc>
                          <a:spcPct val="115000"/>
                        </a:lnSpc>
                        <a:spcAft>
                          <a:spcPts val="0"/>
                        </a:spcAft>
                      </a:pPr>
                      <a:r>
                        <a:rPr lang="pl-PL" sz="1000" dirty="0">
                          <a:solidFill>
                            <a:schemeClr val="tx1"/>
                          </a:solidFill>
                          <a:effectLst/>
                          <a:latin typeface="+mj-lt"/>
                          <a:ea typeface="Calibri"/>
                          <a:cs typeface="Times New Roman"/>
                        </a:rPr>
                        <a:t>Pozostali</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pl-PL" sz="1000" kern="1200" dirty="0">
                          <a:solidFill>
                            <a:schemeClr val="tx1"/>
                          </a:solidFill>
                          <a:effectLst/>
                          <a:latin typeface="+mj-lt"/>
                          <a:ea typeface="Calibri"/>
                          <a:cs typeface="Times New Roman"/>
                        </a:rPr>
                        <a:t>8 112 842</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pl-PL" sz="1000" kern="1200" dirty="0">
                          <a:solidFill>
                            <a:schemeClr val="tx1"/>
                          </a:solidFill>
                          <a:effectLst/>
                          <a:latin typeface="+mj-lt"/>
                          <a:ea typeface="Calibri"/>
                          <a:cs typeface="Times New Roman"/>
                        </a:rPr>
                        <a:t>19,52%</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bl>
          </a:graphicData>
        </a:graphic>
      </p:graphicFrame>
      <p:graphicFrame>
        <p:nvGraphicFramePr>
          <p:cNvPr id="21" name="Wykres 20"/>
          <p:cNvGraphicFramePr>
            <a:graphicFrameLocks/>
          </p:cNvGraphicFramePr>
          <p:nvPr>
            <p:extLst>
              <p:ext uri="{D42A27DB-BD31-4B8C-83A1-F6EECF244321}">
                <p14:modId xmlns:p14="http://schemas.microsoft.com/office/powerpoint/2010/main" val="3898107455"/>
              </p:ext>
            </p:extLst>
          </p:nvPr>
        </p:nvGraphicFramePr>
        <p:xfrm>
          <a:off x="7115175" y="2062163"/>
          <a:ext cx="4514850" cy="187166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41577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p:txBody>
          <a:bodyPr>
            <a:normAutofit/>
          </a:bodyPr>
          <a:lstStyle/>
          <a:p>
            <a:r>
              <a:rPr lang="pl-PL" dirty="0"/>
              <a:t>HubStyle S.A. na Giełdzie Papierów Wartościowych w Warszawie</a:t>
            </a:r>
          </a:p>
        </p:txBody>
      </p:sp>
      <p:sp>
        <p:nvSpPr>
          <p:cNvPr id="7" name="Symbol zastępczy numeru slajdu 6"/>
          <p:cNvSpPr>
            <a:spLocks noGrp="1"/>
          </p:cNvSpPr>
          <p:nvPr>
            <p:ph type="sldNum" sz="quarter" idx="12"/>
          </p:nvPr>
        </p:nvSpPr>
        <p:spPr/>
        <p:txBody>
          <a:bodyPr/>
          <a:lstStyle/>
          <a:p>
            <a:fld id="{95AD31FC-7B9A-42A6-8347-069E99EC957F}" type="slidenum">
              <a:rPr lang="pl-PL" smtClean="0">
                <a:solidFill>
                  <a:prstClr val="black">
                    <a:tint val="75000"/>
                  </a:prstClr>
                </a:solidFill>
              </a:rPr>
              <a:pPr/>
              <a:t>32</a:t>
            </a:fld>
            <a:endParaRPr lang="pl-PL">
              <a:solidFill>
                <a:prstClr val="black">
                  <a:tint val="75000"/>
                </a:prstClr>
              </a:solidFill>
            </a:endParaRPr>
          </a:p>
        </p:txBody>
      </p:sp>
      <p:sp>
        <p:nvSpPr>
          <p:cNvPr id="9" name="Symbol zastępczy tekstu 8"/>
          <p:cNvSpPr>
            <a:spLocks noGrp="1"/>
          </p:cNvSpPr>
          <p:nvPr>
            <p:ph type="body" sz="quarter" idx="13"/>
          </p:nvPr>
        </p:nvSpPr>
        <p:spPr/>
        <p:txBody>
          <a:bodyPr/>
          <a:lstStyle/>
          <a:p>
            <a:r>
              <a:rPr lang="pl-PL" dirty="0"/>
              <a:t>Informacje o akcjach i akcjonariacie</a:t>
            </a:r>
          </a:p>
        </p:txBody>
      </p:sp>
      <p:sp>
        <p:nvSpPr>
          <p:cNvPr id="10" name="Symbol zastępczy zawartości 9"/>
          <p:cNvSpPr>
            <a:spLocks noGrp="1"/>
          </p:cNvSpPr>
          <p:nvPr>
            <p:ph sz="quarter" idx="14"/>
          </p:nvPr>
        </p:nvSpPr>
        <p:spPr>
          <a:xfrm>
            <a:off x="803875" y="899227"/>
            <a:ext cx="4896000" cy="8382000"/>
          </a:xfrm>
        </p:spPr>
        <p:txBody>
          <a:bodyPr>
            <a:normAutofit/>
          </a:bodyPr>
          <a:lstStyle/>
          <a:p>
            <a:r>
              <a:rPr lang="pl-PL" dirty="0"/>
              <a:t>Akcje  HubStyle S.A. są notowane na rynku podstawowym Giełdy Papierów Wartościowych w Warszawie S.A., </a:t>
            </a:r>
          </a:p>
          <a:p>
            <a:r>
              <a:rPr lang="pl-PL" b="1" dirty="0">
                <a:solidFill>
                  <a:srgbClr val="C0507B"/>
                </a:solidFill>
              </a:rPr>
              <a:t>Podstawowe informacje o akcjach</a:t>
            </a:r>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r>
              <a:rPr lang="pl-PL" dirty="0"/>
              <a:t>* Na dzień 31.12.2019  roku  zarejestrowana liczba akcji wynosi 32.000.000  sztuk akcji.</a:t>
            </a:r>
          </a:p>
          <a:p>
            <a:endParaRPr lang="pl-PL" dirty="0"/>
          </a:p>
        </p:txBody>
      </p:sp>
      <p:sp>
        <p:nvSpPr>
          <p:cNvPr id="11" name="Symbol zastępczy zawartości 10"/>
          <p:cNvSpPr>
            <a:spLocks noGrp="1"/>
          </p:cNvSpPr>
          <p:nvPr>
            <p:ph sz="quarter" idx="15"/>
          </p:nvPr>
        </p:nvSpPr>
        <p:spPr>
          <a:xfrm>
            <a:off x="6840000" y="864001"/>
            <a:ext cx="4896000" cy="8737200"/>
          </a:xfrm>
        </p:spPr>
        <p:txBody>
          <a:bodyPr>
            <a:normAutofit/>
          </a:bodyPr>
          <a:lstStyle/>
          <a:p>
            <a:r>
              <a:rPr lang="pl-PL" b="1" dirty="0">
                <a:solidFill>
                  <a:srgbClr val="C0507B"/>
                </a:solidFill>
              </a:rPr>
              <a:t>Kluczowe dane dotyczące akcji HubStyle S.A.</a:t>
            </a:r>
          </a:p>
          <a:p>
            <a:endParaRPr lang="pl-PL" dirty="0"/>
          </a:p>
          <a:p>
            <a:endParaRPr lang="pl-PL" b="1" dirty="0"/>
          </a:p>
          <a:p>
            <a:endParaRPr lang="pl-PL" b="1" dirty="0"/>
          </a:p>
          <a:p>
            <a:endParaRPr lang="pl-PL" b="1" dirty="0"/>
          </a:p>
          <a:p>
            <a:endParaRPr lang="pl-PL" b="1" dirty="0"/>
          </a:p>
          <a:p>
            <a:endParaRPr lang="pl-PL" b="1" dirty="0"/>
          </a:p>
          <a:p>
            <a:endParaRPr lang="pl-PL" b="1" dirty="0"/>
          </a:p>
          <a:p>
            <a:endParaRPr lang="pl-PL" b="1" dirty="0"/>
          </a:p>
          <a:p>
            <a:r>
              <a:rPr lang="pl-PL" b="1" dirty="0">
                <a:solidFill>
                  <a:srgbClr val="C0507B"/>
                </a:solidFill>
              </a:rPr>
              <a:t>Kalendarium  raportowania GK HubStyle i HubStyle S.A.</a:t>
            </a:r>
          </a:p>
          <a:p>
            <a:endParaRPr lang="pl-PL" dirty="0"/>
          </a:p>
        </p:txBody>
      </p:sp>
      <p:graphicFrame>
        <p:nvGraphicFramePr>
          <p:cNvPr id="12" name="Tabela 11"/>
          <p:cNvGraphicFramePr>
            <a:graphicFrameLocks noGrp="1"/>
          </p:cNvGraphicFramePr>
          <p:nvPr>
            <p:extLst>
              <p:ext uri="{D42A27DB-BD31-4B8C-83A1-F6EECF244321}">
                <p14:modId xmlns:p14="http://schemas.microsoft.com/office/powerpoint/2010/main" val="1081759218"/>
              </p:ext>
            </p:extLst>
          </p:nvPr>
        </p:nvGraphicFramePr>
        <p:xfrm>
          <a:off x="6885495" y="1215485"/>
          <a:ext cx="4857243" cy="1509427"/>
        </p:xfrm>
        <a:graphic>
          <a:graphicData uri="http://schemas.openxmlformats.org/drawingml/2006/table">
            <a:tbl>
              <a:tblPr firstRow="1" firstCol="1" bandRow="1"/>
              <a:tblGrid>
                <a:gridCol w="2855405">
                  <a:extLst>
                    <a:ext uri="{9D8B030D-6E8A-4147-A177-3AD203B41FA5}">
                      <a16:colId xmlns="" xmlns:a16="http://schemas.microsoft.com/office/drawing/2014/main" val="20000"/>
                    </a:ext>
                  </a:extLst>
                </a:gridCol>
                <a:gridCol w="1117600">
                  <a:extLst>
                    <a:ext uri="{9D8B030D-6E8A-4147-A177-3AD203B41FA5}">
                      <a16:colId xmlns="" xmlns:a16="http://schemas.microsoft.com/office/drawing/2014/main" val="20001"/>
                    </a:ext>
                  </a:extLst>
                </a:gridCol>
                <a:gridCol w="884238">
                  <a:extLst>
                    <a:ext uri="{9D8B030D-6E8A-4147-A177-3AD203B41FA5}">
                      <a16:colId xmlns="" xmlns:a16="http://schemas.microsoft.com/office/drawing/2014/main" val="20002"/>
                    </a:ext>
                  </a:extLst>
                </a:gridCol>
              </a:tblGrid>
              <a:tr h="432049">
                <a:tc>
                  <a:txBody>
                    <a:bodyPr/>
                    <a:lstStyle/>
                    <a:p>
                      <a:pPr algn="ctr">
                        <a:lnSpc>
                          <a:spcPct val="115000"/>
                        </a:lnSpc>
                        <a:spcAft>
                          <a:spcPts val="0"/>
                        </a:spcAft>
                      </a:pPr>
                      <a:r>
                        <a:rPr lang="pl-PL" sz="1200" dirty="0">
                          <a:solidFill>
                            <a:schemeClr val="tx1">
                              <a:lumMod val="75000"/>
                              <a:lumOff val="25000"/>
                            </a:schemeClr>
                          </a:solidFill>
                          <a:effectLst/>
                          <a:latin typeface="Calibri"/>
                          <a:ea typeface="Calibri"/>
                          <a:cs typeface="Times New Roman"/>
                        </a:rPr>
                        <a:t>Wyszczególnienie</a:t>
                      </a:r>
                    </a:p>
                  </a:txBody>
                  <a:tcPr marL="48986" marR="48986" marT="0" marB="0" anchor="ctr">
                    <a:lnL>
                      <a:noFill/>
                    </a:lnL>
                    <a:lnR>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200" dirty="0">
                          <a:solidFill>
                            <a:schemeClr val="tx1">
                              <a:lumMod val="75000"/>
                              <a:lumOff val="25000"/>
                            </a:schemeClr>
                          </a:solidFill>
                          <a:effectLst/>
                          <a:latin typeface="Calibri"/>
                          <a:ea typeface="Calibri"/>
                          <a:cs typeface="Times New Roman"/>
                        </a:rPr>
                        <a:t>2019</a:t>
                      </a:r>
                    </a:p>
                  </a:txBody>
                  <a:tcPr marL="48986" marR="48986" marT="0" marB="0" anchor="ctr">
                    <a:lnL>
                      <a:noFill/>
                    </a:lnL>
                    <a:lnR>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200" dirty="0">
                          <a:solidFill>
                            <a:schemeClr val="tx1">
                              <a:lumMod val="75000"/>
                              <a:lumOff val="25000"/>
                            </a:schemeClr>
                          </a:solidFill>
                          <a:effectLst/>
                          <a:latin typeface="Calibri"/>
                          <a:ea typeface="Calibri"/>
                          <a:cs typeface="Times New Roman"/>
                        </a:rPr>
                        <a:t>2018</a:t>
                      </a:r>
                    </a:p>
                  </a:txBody>
                  <a:tcPr marL="48986" marR="48986" marT="0" marB="0" anchor="ctr">
                    <a:lnL>
                      <a:noFill/>
                    </a:lnL>
                    <a:lnR>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33666">
                <a:tc>
                  <a:txBody>
                    <a:bodyPr/>
                    <a:lstStyle/>
                    <a:p>
                      <a:pPr>
                        <a:lnSpc>
                          <a:spcPct val="115000"/>
                        </a:lnSpc>
                        <a:spcAft>
                          <a:spcPts val="0"/>
                        </a:spcAft>
                      </a:pPr>
                      <a:r>
                        <a:rPr lang="pl-PL" sz="1200" dirty="0">
                          <a:solidFill>
                            <a:schemeClr val="tx1">
                              <a:lumMod val="75000"/>
                              <a:lumOff val="25000"/>
                            </a:schemeClr>
                          </a:solidFill>
                          <a:effectLst/>
                          <a:latin typeface="Calibri"/>
                          <a:ea typeface="Calibri"/>
                          <a:cs typeface="Times New Roman"/>
                        </a:rPr>
                        <a:t>Kapitalizacja spółki na koniec roku (tys. zł)</a:t>
                      </a:r>
                    </a:p>
                  </a:txBody>
                  <a:tcPr marL="48986" marR="48986" marT="0" marB="0" anchor="ctr">
                    <a:lnL>
                      <a:noFill/>
                    </a:lnL>
                    <a:lnR>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pl-PL" sz="1200" dirty="0">
                          <a:solidFill>
                            <a:schemeClr val="tx1">
                              <a:lumMod val="75000"/>
                              <a:lumOff val="25000"/>
                            </a:schemeClr>
                          </a:solidFill>
                          <a:effectLst/>
                          <a:latin typeface="Calibri"/>
                          <a:ea typeface="Calibri"/>
                          <a:cs typeface="Times New Roman"/>
                        </a:rPr>
                        <a:t>17 513</a:t>
                      </a:r>
                    </a:p>
                  </a:txBody>
                  <a:tcPr marL="48986" marR="48986" marT="0" marB="0" anchor="ctr">
                    <a:lnL>
                      <a:noFill/>
                    </a:lnL>
                    <a:lnR>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pl-PL" sz="1200" dirty="0">
                          <a:solidFill>
                            <a:schemeClr val="tx1">
                              <a:lumMod val="75000"/>
                              <a:lumOff val="25000"/>
                            </a:schemeClr>
                          </a:solidFill>
                          <a:effectLst/>
                          <a:latin typeface="Calibri"/>
                          <a:ea typeface="Calibri"/>
                          <a:cs typeface="Times New Roman"/>
                        </a:rPr>
                        <a:t>10 660</a:t>
                      </a:r>
                    </a:p>
                  </a:txBody>
                  <a:tcPr marL="48986" marR="48986" marT="0" marB="0" anchor="ctr">
                    <a:lnL>
                      <a:noFill/>
                    </a:lnL>
                    <a:lnR>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03200">
                <a:tc>
                  <a:txBody>
                    <a:bodyPr/>
                    <a:lstStyle/>
                    <a:p>
                      <a:pPr>
                        <a:lnSpc>
                          <a:spcPct val="115000"/>
                        </a:lnSpc>
                        <a:spcAft>
                          <a:spcPts val="0"/>
                        </a:spcAft>
                      </a:pPr>
                      <a:r>
                        <a:rPr lang="pl-PL" sz="1200" dirty="0">
                          <a:solidFill>
                            <a:schemeClr val="tx1">
                              <a:lumMod val="75000"/>
                              <a:lumOff val="25000"/>
                            </a:schemeClr>
                          </a:solidFill>
                          <a:effectLst/>
                          <a:latin typeface="Calibri"/>
                          <a:ea typeface="Calibri"/>
                          <a:cs typeface="Times New Roman"/>
                        </a:rPr>
                        <a:t>Wartość obrotów (mln zł)</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pl-PL" sz="1200" dirty="0">
                          <a:solidFill>
                            <a:schemeClr val="tx1">
                              <a:lumMod val="75000"/>
                              <a:lumOff val="25000"/>
                            </a:schemeClr>
                          </a:solidFill>
                          <a:effectLst/>
                          <a:latin typeface="Calibri"/>
                          <a:ea typeface="Calibri"/>
                          <a:cs typeface="Times New Roman"/>
                        </a:rPr>
                        <a:t>0,8</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pl-PL" sz="1200" dirty="0">
                          <a:solidFill>
                            <a:schemeClr val="tx1">
                              <a:lumMod val="75000"/>
                              <a:lumOff val="25000"/>
                            </a:schemeClr>
                          </a:solidFill>
                          <a:effectLst/>
                          <a:latin typeface="Calibri"/>
                          <a:ea typeface="Calibri"/>
                          <a:cs typeface="Times New Roman"/>
                        </a:rPr>
                        <a:t>10,042</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15900">
                <a:tc>
                  <a:txBody>
                    <a:bodyPr/>
                    <a:lstStyle/>
                    <a:p>
                      <a:pPr>
                        <a:lnSpc>
                          <a:spcPct val="115000"/>
                        </a:lnSpc>
                        <a:spcAft>
                          <a:spcPts val="0"/>
                        </a:spcAft>
                      </a:pPr>
                      <a:r>
                        <a:rPr lang="pl-PL" sz="1200" dirty="0">
                          <a:solidFill>
                            <a:schemeClr val="tx1">
                              <a:lumMod val="75000"/>
                              <a:lumOff val="25000"/>
                            </a:schemeClr>
                          </a:solidFill>
                          <a:effectLst/>
                          <a:latin typeface="Calibri"/>
                          <a:ea typeface="Calibri"/>
                          <a:cs typeface="Times New Roman"/>
                        </a:rPr>
                        <a:t>Kurs maksymalny w roku (zł)</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pl-PL" sz="1200" dirty="0">
                          <a:solidFill>
                            <a:schemeClr val="tx1">
                              <a:lumMod val="75000"/>
                              <a:lumOff val="25000"/>
                            </a:schemeClr>
                          </a:solidFill>
                          <a:effectLst/>
                          <a:latin typeface="Calibri"/>
                          <a:ea typeface="Calibri"/>
                          <a:cs typeface="Times New Roman"/>
                        </a:rPr>
                        <a:t>0,42</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pl-PL" sz="1200" dirty="0">
                          <a:solidFill>
                            <a:schemeClr val="tx1">
                              <a:lumMod val="75000"/>
                              <a:lumOff val="25000"/>
                            </a:schemeClr>
                          </a:solidFill>
                          <a:effectLst/>
                          <a:latin typeface="Calibri"/>
                          <a:ea typeface="Calibri"/>
                          <a:cs typeface="Times New Roman"/>
                        </a:rPr>
                        <a:t>0,71</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17500">
                <a:tc>
                  <a:txBody>
                    <a:bodyPr/>
                    <a:lstStyle/>
                    <a:p>
                      <a:pPr>
                        <a:lnSpc>
                          <a:spcPct val="115000"/>
                        </a:lnSpc>
                        <a:spcAft>
                          <a:spcPts val="0"/>
                        </a:spcAft>
                      </a:pPr>
                      <a:r>
                        <a:rPr lang="pl-PL" sz="1200" dirty="0">
                          <a:solidFill>
                            <a:schemeClr val="tx1">
                              <a:lumMod val="75000"/>
                              <a:lumOff val="25000"/>
                            </a:schemeClr>
                          </a:solidFill>
                          <a:effectLst/>
                          <a:latin typeface="Calibri"/>
                          <a:ea typeface="Calibri"/>
                          <a:cs typeface="Times New Roman"/>
                        </a:rPr>
                        <a:t>Kurs minimalny w roku (zł)</a:t>
                      </a:r>
                    </a:p>
                  </a:txBody>
                  <a:tcPr marL="48986" marR="48986" marT="0" marB="0" anchor="ctr">
                    <a:lnL>
                      <a:noFill/>
                    </a:lnL>
                    <a:lnR>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pl-PL" sz="1200" dirty="0">
                          <a:solidFill>
                            <a:schemeClr val="tx1">
                              <a:lumMod val="75000"/>
                              <a:lumOff val="25000"/>
                            </a:schemeClr>
                          </a:solidFill>
                          <a:effectLst/>
                          <a:latin typeface="Calibri"/>
                          <a:ea typeface="Calibri"/>
                          <a:cs typeface="Times New Roman"/>
                        </a:rPr>
                        <a:t>0,27</a:t>
                      </a:r>
                    </a:p>
                  </a:txBody>
                  <a:tcPr marL="48986" marR="48986" marT="0" marB="0" anchor="ctr">
                    <a:lnL>
                      <a:noFill/>
                    </a:lnL>
                    <a:lnR>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pl-PL" sz="1200" dirty="0">
                          <a:solidFill>
                            <a:schemeClr val="tx1">
                              <a:lumMod val="75000"/>
                              <a:lumOff val="25000"/>
                            </a:schemeClr>
                          </a:solidFill>
                          <a:effectLst/>
                          <a:latin typeface="Calibri"/>
                          <a:ea typeface="Calibri"/>
                          <a:cs typeface="Times New Roman"/>
                        </a:rPr>
                        <a:t>0,21</a:t>
                      </a:r>
                    </a:p>
                  </a:txBody>
                  <a:tcPr marL="48986" marR="48986" marT="0" marB="0" anchor="ctr">
                    <a:lnL>
                      <a:noFill/>
                    </a:lnL>
                    <a:lnR>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bl>
          </a:graphicData>
        </a:graphic>
      </p:graphicFrame>
      <p:graphicFrame>
        <p:nvGraphicFramePr>
          <p:cNvPr id="14" name="Tabela 13"/>
          <p:cNvGraphicFramePr>
            <a:graphicFrameLocks noGrp="1"/>
          </p:cNvGraphicFramePr>
          <p:nvPr>
            <p:extLst>
              <p:ext uri="{D42A27DB-BD31-4B8C-83A1-F6EECF244321}">
                <p14:modId xmlns:p14="http://schemas.microsoft.com/office/powerpoint/2010/main" val="2525155169"/>
              </p:ext>
            </p:extLst>
          </p:nvPr>
        </p:nvGraphicFramePr>
        <p:xfrm>
          <a:off x="903795" y="1659980"/>
          <a:ext cx="4887405" cy="2483403"/>
        </p:xfrm>
        <a:graphic>
          <a:graphicData uri="http://schemas.openxmlformats.org/drawingml/2006/table">
            <a:tbl>
              <a:tblPr firstRow="1" firstCol="1" bandRow="1"/>
              <a:tblGrid>
                <a:gridCol w="1125365">
                  <a:extLst>
                    <a:ext uri="{9D8B030D-6E8A-4147-A177-3AD203B41FA5}">
                      <a16:colId xmlns="" xmlns:a16="http://schemas.microsoft.com/office/drawing/2014/main" val="20000"/>
                    </a:ext>
                  </a:extLst>
                </a:gridCol>
                <a:gridCol w="3762040">
                  <a:extLst>
                    <a:ext uri="{9D8B030D-6E8A-4147-A177-3AD203B41FA5}">
                      <a16:colId xmlns="" xmlns:a16="http://schemas.microsoft.com/office/drawing/2014/main" val="20001"/>
                    </a:ext>
                  </a:extLst>
                </a:gridCol>
              </a:tblGrid>
              <a:tr h="274783">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Nazwa:</a:t>
                      </a:r>
                    </a:p>
                  </a:txBody>
                  <a:tcPr marL="68580" marR="68580" marT="0" marB="0" anchor="ctr">
                    <a:lnL>
                      <a:noFill/>
                    </a:lnL>
                    <a:lnR>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err="1">
                          <a:solidFill>
                            <a:schemeClr val="tx1">
                              <a:lumMod val="75000"/>
                              <a:lumOff val="25000"/>
                            </a:schemeClr>
                          </a:solidFill>
                          <a:effectLst/>
                          <a:latin typeface="Calibri"/>
                          <a:ea typeface="Calibri"/>
                          <a:cs typeface="Times New Roman"/>
                        </a:rPr>
                        <a:t>Hubstyle</a:t>
                      </a:r>
                      <a:r>
                        <a:rPr lang="pl-PL" sz="1200" dirty="0">
                          <a:solidFill>
                            <a:schemeClr val="tx1">
                              <a:lumMod val="75000"/>
                              <a:lumOff val="25000"/>
                            </a:schemeClr>
                          </a:solidFill>
                          <a:effectLst/>
                          <a:latin typeface="Calibri"/>
                          <a:ea typeface="Calibri"/>
                          <a:cs typeface="Times New Roman"/>
                        </a:rPr>
                        <a:t> S.A.</a:t>
                      </a:r>
                    </a:p>
                  </a:txBody>
                  <a:tcPr marL="48986" marR="48986" marT="0" marB="0" anchor="ctr">
                    <a:lnL>
                      <a:noFill/>
                    </a:lnL>
                    <a:lnR>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74783">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Nazwa skrócona:</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err="1">
                          <a:solidFill>
                            <a:schemeClr val="tx1">
                              <a:lumMod val="75000"/>
                              <a:lumOff val="25000"/>
                            </a:schemeClr>
                          </a:solidFill>
                          <a:effectLst/>
                          <a:latin typeface="Calibri"/>
                          <a:ea typeface="Calibri"/>
                          <a:cs typeface="Times New Roman"/>
                        </a:rPr>
                        <a:t>Hubstyle</a:t>
                      </a:r>
                      <a:endParaRPr lang="pl-PL" sz="1200" dirty="0">
                        <a:solidFill>
                          <a:schemeClr val="tx1">
                            <a:lumMod val="75000"/>
                            <a:lumOff val="25000"/>
                          </a:schemeClr>
                        </a:solidFill>
                        <a:effectLst/>
                        <a:latin typeface="Calibri"/>
                        <a:ea typeface="Calibri"/>
                        <a:cs typeface="Times New Roman"/>
                      </a:endParaRP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43154">
                <a:tc>
                  <a:txBody>
                    <a:bodyPr/>
                    <a:lstStyle/>
                    <a:p>
                      <a:pPr algn="l">
                        <a:lnSpc>
                          <a:spcPct val="115000"/>
                        </a:lnSpc>
                        <a:spcBef>
                          <a:spcPts val="300"/>
                        </a:spcBef>
                        <a:spcAft>
                          <a:spcPts val="300"/>
                        </a:spcAft>
                      </a:pPr>
                      <a:r>
                        <a:rPr lang="pl-PL" sz="1200" kern="1200" dirty="0" err="1">
                          <a:solidFill>
                            <a:schemeClr val="tx1"/>
                          </a:solidFill>
                          <a:latin typeface="+mj-lt"/>
                          <a:ea typeface="+mn-ea"/>
                          <a:cs typeface="+mn-cs"/>
                        </a:rPr>
                        <a:t>Ticker</a:t>
                      </a:r>
                      <a:r>
                        <a:rPr lang="pl-PL" sz="1200" kern="1200" dirty="0">
                          <a:solidFill>
                            <a:schemeClr val="tx1"/>
                          </a:solidFill>
                          <a:latin typeface="+mj-lt"/>
                          <a:ea typeface="+mn-ea"/>
                          <a:cs typeface="+mn-cs"/>
                        </a:rPr>
                        <a:t>:</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a:solidFill>
                            <a:schemeClr val="tx1">
                              <a:lumMod val="75000"/>
                              <a:lumOff val="25000"/>
                            </a:schemeClr>
                          </a:solidFill>
                          <a:effectLst/>
                          <a:latin typeface="Calibri"/>
                          <a:ea typeface="Calibri"/>
                          <a:cs typeface="Times New Roman"/>
                        </a:rPr>
                        <a:t>HUB</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220771">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ISIN:</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a:solidFill>
                            <a:schemeClr val="tx1">
                              <a:lumMod val="75000"/>
                              <a:lumOff val="25000"/>
                            </a:schemeClr>
                          </a:solidFill>
                          <a:effectLst/>
                          <a:latin typeface="Calibri"/>
                          <a:ea typeface="Calibri"/>
                          <a:cs typeface="Times New Roman"/>
                        </a:rPr>
                        <a:t>PLGRNKT00019</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403188">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Data debiutu:</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a:solidFill>
                            <a:schemeClr val="tx1">
                              <a:lumMod val="75000"/>
                              <a:lumOff val="25000"/>
                            </a:schemeClr>
                          </a:solidFill>
                          <a:effectLst/>
                          <a:latin typeface="Calibri"/>
                          <a:ea typeface="Calibri"/>
                          <a:cs typeface="Times New Roman"/>
                        </a:rPr>
                        <a:t>14.03.2012</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28600">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Liczba akcji*:</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a:solidFill>
                            <a:schemeClr val="tx1">
                              <a:lumMod val="75000"/>
                              <a:lumOff val="25000"/>
                            </a:schemeClr>
                          </a:solidFill>
                          <a:effectLst/>
                          <a:latin typeface="Calibri"/>
                          <a:ea typeface="Calibri"/>
                          <a:cs typeface="Times New Roman"/>
                        </a:rPr>
                        <a:t>41 500 000</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17500">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Segment:</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a:solidFill>
                            <a:schemeClr val="tx1">
                              <a:lumMod val="75000"/>
                              <a:lumOff val="25000"/>
                            </a:schemeClr>
                          </a:solidFill>
                          <a:effectLst/>
                          <a:latin typeface="Calibri"/>
                          <a:ea typeface="Calibri"/>
                          <a:cs typeface="Times New Roman"/>
                        </a:rPr>
                        <a:t>Spółka mała (kapitalizacja w</a:t>
                      </a:r>
                      <a:r>
                        <a:rPr lang="pl-PL" sz="1200" baseline="0" dirty="0">
                          <a:solidFill>
                            <a:schemeClr val="tx1">
                              <a:lumMod val="75000"/>
                              <a:lumOff val="25000"/>
                            </a:schemeClr>
                          </a:solidFill>
                          <a:effectLst/>
                          <a:latin typeface="Calibri"/>
                          <a:ea typeface="Calibri"/>
                          <a:cs typeface="Times New Roman"/>
                        </a:rPr>
                        <a:t> </a:t>
                      </a:r>
                      <a:r>
                        <a:rPr lang="pl-PL" sz="1200" dirty="0">
                          <a:solidFill>
                            <a:schemeClr val="tx1">
                              <a:lumMod val="75000"/>
                              <a:lumOff val="25000"/>
                            </a:schemeClr>
                          </a:solidFill>
                          <a:effectLst/>
                          <a:latin typeface="Calibri"/>
                          <a:ea typeface="Calibri"/>
                          <a:cs typeface="Times New Roman"/>
                        </a:rPr>
                        <a:t>przedziale 5-50 mln EUR)</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274783">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Indeksy:</a:t>
                      </a: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a:solidFill>
                            <a:schemeClr val="tx1">
                              <a:lumMod val="75000"/>
                              <a:lumOff val="25000"/>
                            </a:schemeClr>
                          </a:solidFill>
                          <a:effectLst/>
                          <a:latin typeface="Calibri"/>
                          <a:ea typeface="Calibri"/>
                          <a:cs typeface="Times New Roman"/>
                        </a:rPr>
                        <a:t>WIG, WIG-Poland, WIG-Media</a:t>
                      </a:r>
                    </a:p>
                  </a:txBody>
                  <a:tcPr marL="48986" marR="48986" marT="0" marB="0" anchor="ctr">
                    <a:lnL>
                      <a:noFill/>
                    </a:lnL>
                    <a:lnR>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bl>
          </a:graphicData>
        </a:graphic>
      </p:graphicFrame>
      <p:graphicFrame>
        <p:nvGraphicFramePr>
          <p:cNvPr id="15" name="Tabela 14"/>
          <p:cNvGraphicFramePr>
            <a:graphicFrameLocks noGrp="1"/>
          </p:cNvGraphicFramePr>
          <p:nvPr>
            <p:extLst>
              <p:ext uri="{D42A27DB-BD31-4B8C-83A1-F6EECF244321}">
                <p14:modId xmlns:p14="http://schemas.microsoft.com/office/powerpoint/2010/main" val="2578504766"/>
              </p:ext>
            </p:extLst>
          </p:nvPr>
        </p:nvGraphicFramePr>
        <p:xfrm>
          <a:off x="6838950" y="3659322"/>
          <a:ext cx="4903788" cy="1167503"/>
        </p:xfrm>
        <a:graphic>
          <a:graphicData uri="http://schemas.openxmlformats.org/drawingml/2006/table">
            <a:tbl>
              <a:tblPr firstRow="1" firstCol="1" bandRow="1"/>
              <a:tblGrid>
                <a:gridCol w="1377949">
                  <a:extLst>
                    <a:ext uri="{9D8B030D-6E8A-4147-A177-3AD203B41FA5}">
                      <a16:colId xmlns="" xmlns:a16="http://schemas.microsoft.com/office/drawing/2014/main" val="20000"/>
                    </a:ext>
                  </a:extLst>
                </a:gridCol>
                <a:gridCol w="3525839">
                  <a:extLst>
                    <a:ext uri="{9D8B030D-6E8A-4147-A177-3AD203B41FA5}">
                      <a16:colId xmlns="" xmlns:a16="http://schemas.microsoft.com/office/drawing/2014/main" val="20001"/>
                    </a:ext>
                  </a:extLst>
                </a:gridCol>
              </a:tblGrid>
              <a:tr h="274783">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30 czerwca 2020 r.:</a:t>
                      </a:r>
                    </a:p>
                  </a:txBody>
                  <a:tcPr marL="68580" marR="68580" marT="0" marB="0" anchor="ctr">
                    <a:lnL>
                      <a:noFill/>
                    </a:lnL>
                    <a:lnR>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a:solidFill>
                            <a:schemeClr val="tx1">
                              <a:lumMod val="75000"/>
                              <a:lumOff val="25000"/>
                            </a:schemeClr>
                          </a:solidFill>
                          <a:effectLst/>
                          <a:latin typeface="Calibri"/>
                          <a:ea typeface="Calibri"/>
                          <a:cs typeface="Times New Roman"/>
                        </a:rPr>
                        <a:t>Skonsolidowany raport roczny za 2019 r.</a:t>
                      </a:r>
                    </a:p>
                  </a:txBody>
                  <a:tcPr marL="48986" marR="48986" marT="0" marB="0" anchor="ctr">
                    <a:lnL>
                      <a:noFill/>
                    </a:lnL>
                    <a:lnR>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74783">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29 lipca 2020 r.:</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a:solidFill>
                            <a:schemeClr val="tx1">
                              <a:lumMod val="75000"/>
                              <a:lumOff val="25000"/>
                            </a:schemeClr>
                          </a:solidFill>
                          <a:effectLst/>
                          <a:latin typeface="Calibri"/>
                          <a:ea typeface="Calibri"/>
                          <a:cs typeface="Times New Roman"/>
                        </a:rPr>
                        <a:t>Skonsolidowany raport kwartalny za I kwartał 2020 r.</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43154">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30 września 2020 r.:</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a:solidFill>
                            <a:schemeClr val="tx1">
                              <a:lumMod val="75000"/>
                              <a:lumOff val="25000"/>
                            </a:schemeClr>
                          </a:solidFill>
                          <a:effectLst/>
                          <a:latin typeface="Calibri"/>
                          <a:ea typeface="Calibri"/>
                          <a:cs typeface="Times New Roman"/>
                        </a:rPr>
                        <a:t>Skonsolidowany raport półroczny za I półrocze 2020 r.</a:t>
                      </a:r>
                    </a:p>
                  </a:txBody>
                  <a:tcPr marL="48986" marR="48986"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274783">
                <a:tc>
                  <a:txBody>
                    <a:bodyPr/>
                    <a:lstStyle/>
                    <a:p>
                      <a:pPr algn="l">
                        <a:lnSpc>
                          <a:spcPct val="115000"/>
                        </a:lnSpc>
                        <a:spcBef>
                          <a:spcPts val="300"/>
                        </a:spcBef>
                        <a:spcAft>
                          <a:spcPts val="300"/>
                        </a:spcAft>
                      </a:pPr>
                      <a:r>
                        <a:rPr lang="pl-PL" sz="1200" kern="1200" dirty="0">
                          <a:solidFill>
                            <a:schemeClr val="tx1"/>
                          </a:solidFill>
                          <a:latin typeface="+mj-lt"/>
                          <a:ea typeface="+mn-ea"/>
                          <a:cs typeface="+mn-cs"/>
                        </a:rPr>
                        <a:t>27 listopada 2019 r.:</a:t>
                      </a: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pl-PL" sz="1200" dirty="0">
                          <a:solidFill>
                            <a:schemeClr val="tx1">
                              <a:lumMod val="75000"/>
                              <a:lumOff val="25000"/>
                            </a:schemeClr>
                          </a:solidFill>
                          <a:effectLst/>
                          <a:latin typeface="Calibri"/>
                          <a:ea typeface="Calibri"/>
                          <a:cs typeface="Times New Roman"/>
                        </a:rPr>
                        <a:t>Skonsolidowany raport kwartalny za III kwartał 2020 r.</a:t>
                      </a:r>
                    </a:p>
                  </a:txBody>
                  <a:tcPr marL="48986" marR="48986" marT="0" marB="0" anchor="ctr">
                    <a:lnL>
                      <a:noFill/>
                    </a:lnL>
                    <a:lnR>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bl>
          </a:graphicData>
        </a:graphic>
      </p:graphicFrame>
      <p:pic>
        <p:nvPicPr>
          <p:cNvPr id="13" name="Obraz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5798" y="187072"/>
            <a:ext cx="717324" cy="288128"/>
          </a:xfrm>
          <a:prstGeom prst="rect">
            <a:avLst/>
          </a:prstGeom>
        </p:spPr>
      </p:pic>
    </p:spTree>
    <p:extLst>
      <p:ext uri="{BB962C8B-B14F-4D97-AF65-F5344CB8AC3E}">
        <p14:creationId xmlns:p14="http://schemas.microsoft.com/office/powerpoint/2010/main" val="991654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p:txBody>
          <a:bodyPr/>
          <a:lstStyle/>
          <a:p>
            <a:r>
              <a:rPr lang="pl-PL" dirty="0">
                <a:solidFill>
                  <a:prstClr val="black"/>
                </a:solidFill>
              </a:rPr>
              <a:t>Pozostałe informacje dotyczące akcji i akcjonariatu</a:t>
            </a:r>
          </a:p>
        </p:txBody>
      </p:sp>
      <p:sp>
        <p:nvSpPr>
          <p:cNvPr id="7" name="Symbol zastępczy numeru slajdu 6"/>
          <p:cNvSpPr>
            <a:spLocks noGrp="1"/>
          </p:cNvSpPr>
          <p:nvPr>
            <p:ph type="sldNum" sz="quarter" idx="12"/>
          </p:nvPr>
        </p:nvSpPr>
        <p:spPr/>
        <p:txBody>
          <a:bodyPr/>
          <a:lstStyle/>
          <a:p>
            <a:fld id="{95AD31FC-7B9A-42A6-8347-069E99EC957F}" type="slidenum">
              <a:rPr lang="pl-PL" smtClean="0">
                <a:solidFill>
                  <a:prstClr val="black">
                    <a:tint val="75000"/>
                  </a:prstClr>
                </a:solidFill>
              </a:rPr>
              <a:pPr/>
              <a:t>33</a:t>
            </a:fld>
            <a:endParaRPr lang="pl-PL">
              <a:solidFill>
                <a:prstClr val="black">
                  <a:tint val="75000"/>
                </a:prstClr>
              </a:solidFill>
            </a:endParaRPr>
          </a:p>
        </p:txBody>
      </p:sp>
      <p:sp>
        <p:nvSpPr>
          <p:cNvPr id="9" name="Symbol zastępczy tekstu 8"/>
          <p:cNvSpPr>
            <a:spLocks noGrp="1"/>
          </p:cNvSpPr>
          <p:nvPr>
            <p:ph type="body" sz="quarter" idx="13"/>
          </p:nvPr>
        </p:nvSpPr>
        <p:spPr/>
        <p:txBody>
          <a:bodyPr/>
          <a:lstStyle/>
          <a:p>
            <a:r>
              <a:rPr lang="pl-PL" dirty="0"/>
              <a:t>Informacje o akcjach i akcjonariacie</a:t>
            </a:r>
          </a:p>
        </p:txBody>
      </p:sp>
      <p:sp>
        <p:nvSpPr>
          <p:cNvPr id="10" name="Symbol zastępczy zawartości 9"/>
          <p:cNvSpPr>
            <a:spLocks noGrp="1"/>
          </p:cNvSpPr>
          <p:nvPr>
            <p:ph sz="quarter" idx="14"/>
          </p:nvPr>
        </p:nvSpPr>
        <p:spPr>
          <a:xfrm>
            <a:off x="792000" y="863600"/>
            <a:ext cx="4896000" cy="8382000"/>
          </a:xfrm>
        </p:spPr>
        <p:txBody>
          <a:bodyPr>
            <a:normAutofit/>
          </a:bodyPr>
          <a:lstStyle/>
          <a:p>
            <a:r>
              <a:rPr lang="pl-PL" b="1" dirty="0">
                <a:solidFill>
                  <a:srgbClr val="C0507B"/>
                </a:solidFill>
              </a:rPr>
              <a:t>Zmiany w strukturze akcjonariatu</a:t>
            </a:r>
          </a:p>
          <a:p>
            <a:r>
              <a:rPr lang="pl-PL" dirty="0"/>
              <a:t>Na dzień bilansowy wydanych zostało 32.000.000,00 akcji o wartość nominalnej 3.200 tys. zł, z czego cały kapitał jest zarejestrowany. </a:t>
            </a:r>
          </a:p>
          <a:p>
            <a:r>
              <a:rPr lang="pl-PL" b="1" dirty="0"/>
              <a:t>  </a:t>
            </a:r>
            <a:endParaRPr lang="pl-PL" dirty="0"/>
          </a:p>
          <a:p>
            <a:r>
              <a:rPr lang="pl-PL" b="1" dirty="0">
                <a:solidFill>
                  <a:srgbClr val="C0507B"/>
                </a:solidFill>
              </a:rPr>
              <a:t>Zarejestrowanie podwyższenia kapitału z emisji akcji I w wartości nominalnej 600.000,00 zł na kapitał  podstawowy. </a:t>
            </a:r>
          </a:p>
          <a:p>
            <a:r>
              <a:rPr lang="pl-PL" dirty="0"/>
              <a:t>W dniu 28 lutego 2019 r  Zarząd </a:t>
            </a:r>
            <a:r>
              <a:rPr lang="pl-PL" dirty="0" err="1"/>
              <a:t>HubStyle</a:t>
            </a:r>
            <a:r>
              <a:rPr lang="pl-PL" dirty="0"/>
              <a:t> S.A. poinformował, iż otrzymał informacje o dokonaniu w dniu 19 lutego 2019 roku przez Sąd Rejonowy dla Warszawy-Śródmieścia w Warszawie, XII Wydział Gospodarczy KRS, rejestracji zmian w Statucie Spółki w wyniku czego wartość nominalna akcji została rozliczona w kapitale podstawowym.</a:t>
            </a:r>
          </a:p>
          <a:p>
            <a:r>
              <a:rPr lang="pl-PL" dirty="0"/>
              <a:t> </a:t>
            </a:r>
          </a:p>
          <a:p>
            <a:r>
              <a:rPr lang="pl-PL" b="1" dirty="0">
                <a:solidFill>
                  <a:srgbClr val="C0507B"/>
                </a:solidFill>
              </a:rPr>
              <a:t>Zmiana struktury kapitału podstawowego.</a:t>
            </a:r>
          </a:p>
          <a:p>
            <a:r>
              <a:rPr lang="pl-PL" dirty="0"/>
              <a:t> Z dniem 23 maja akcjonariusz Dawid Urban poinformował Zarząd Emitenta o zbyciu, poza rynkiem regulowanym Giełdy Papierów Wartościowych S.A.,  8.000.000 akcji na okaziciela serii H oraz I. Zbycie akcji spółki nastąpiło na podstawie umowy pożyczki z dnia 18 maja 2019 roku zawartej ze spółką </a:t>
            </a:r>
            <a:r>
              <a:rPr lang="pl-PL" dirty="0" err="1"/>
              <a:t>Elmondare</a:t>
            </a:r>
            <a:r>
              <a:rPr lang="pl-PL" dirty="0"/>
              <a:t> Finance Limited. Przed dokonaniem transakcji Dawid Urban posiadał 14.578.882 akcji spółki co stanowiło 45,56%. Po dokonaniu przedmiotowej transakcji akcjonariusz posiada 6.578.882 akcji spółki stanowiących 20,56% udziałów w ogólnej liczbie głosów na walnym zgromadzeniu Spółki. </a:t>
            </a:r>
          </a:p>
          <a:p>
            <a:r>
              <a:rPr lang="pl-PL" dirty="0"/>
              <a:t>Na skutek tej transakcji </a:t>
            </a:r>
            <a:r>
              <a:rPr lang="pl-PL" dirty="0" err="1"/>
              <a:t>Elmondare</a:t>
            </a:r>
            <a:r>
              <a:rPr lang="pl-PL" dirty="0"/>
              <a:t> Finance Limited nabyła 8.000.000 akcji na okaziciela serii H i </a:t>
            </a:r>
            <a:r>
              <a:rPr lang="pl-PL" dirty="0" err="1"/>
              <a:t>I</a:t>
            </a:r>
            <a:r>
              <a:rPr lang="pl-PL" dirty="0"/>
              <a:t> w kapitale zakładowym spółki </a:t>
            </a:r>
            <a:r>
              <a:rPr lang="pl-PL" dirty="0" err="1"/>
              <a:t>Hubstyle</a:t>
            </a:r>
            <a:r>
              <a:rPr lang="pl-PL" dirty="0"/>
              <a:t> S.A.  Przed dokonaniem transakcji </a:t>
            </a:r>
            <a:r>
              <a:rPr lang="pl-PL" dirty="0" err="1"/>
              <a:t>Elmondare</a:t>
            </a:r>
            <a:r>
              <a:rPr lang="pl-PL" dirty="0"/>
              <a:t> nie posiadała ani bezpośrednio ani pośrednio żadnych akcji Spółki. Po dokonaniu przedmiotowej transakcji spółka </a:t>
            </a:r>
            <a:r>
              <a:rPr lang="pl-PL" dirty="0" err="1"/>
              <a:t>Elmondare</a:t>
            </a:r>
            <a:r>
              <a:rPr lang="pl-PL" dirty="0"/>
              <a:t> posiada 8.000.000. akcji co stanowi 25% kapitału zakładowego Spółki oraz 25 % udziału w ogólnej liczbie głosów na walnym zgromadzeniu.</a:t>
            </a:r>
          </a:p>
          <a:p>
            <a:endParaRPr lang="pl-PL" dirty="0"/>
          </a:p>
        </p:txBody>
      </p:sp>
      <p:sp>
        <p:nvSpPr>
          <p:cNvPr id="12" name="Symbol zastępczy zawartości 9"/>
          <p:cNvSpPr>
            <a:spLocks noGrp="1"/>
          </p:cNvSpPr>
          <p:nvPr>
            <p:ph sz="quarter" idx="15"/>
          </p:nvPr>
        </p:nvSpPr>
        <p:spPr>
          <a:xfrm>
            <a:off x="6840538" y="863600"/>
            <a:ext cx="4895850" cy="8737600"/>
          </a:xfrm>
        </p:spPr>
        <p:txBody>
          <a:bodyPr>
            <a:normAutofit/>
          </a:bodyPr>
          <a:lstStyle/>
          <a:p>
            <a:r>
              <a:rPr lang="pl-PL" b="1" dirty="0">
                <a:solidFill>
                  <a:srgbClr val="C0507B"/>
                </a:solidFill>
              </a:rPr>
              <a:t>Akcje własne</a:t>
            </a:r>
          </a:p>
          <a:p>
            <a:r>
              <a:rPr lang="pl-PL" dirty="0"/>
              <a:t>Spółka nie posiada akcji własnych.</a:t>
            </a:r>
          </a:p>
          <a:p>
            <a:r>
              <a:rPr lang="pl-PL" b="1" dirty="0">
                <a:solidFill>
                  <a:srgbClr val="C0507B"/>
                </a:solidFill>
              </a:rPr>
              <a:t>Emisja akcji serii J</a:t>
            </a:r>
          </a:p>
          <a:p>
            <a:r>
              <a:rPr lang="pl-PL" dirty="0"/>
              <a:t>Zarząd spółki działając na podstawie uchwały Walnego Zgromadzenia Akcjonariuszy z dnia 28.06.2019  dokonał podwyższenia kapitału zakładowego spółki o kwotę 950 tys. zł. na drodze emisji akcji na okaziciela serii J. Cena emisyjna akcji określona została na 0,40 zł za jedną akcję. Oferta objęcia akcji serii J została złożona do dwóch adresatów. </a:t>
            </a:r>
          </a:p>
          <a:p>
            <a:r>
              <a:rPr lang="pl-PL" b="1" dirty="0">
                <a:solidFill>
                  <a:srgbClr val="C0507B"/>
                </a:solidFill>
              </a:rPr>
              <a:t> Akcje w posiadaniu osób zarządzających i nadzorujących</a:t>
            </a:r>
          </a:p>
          <a:p>
            <a:r>
              <a:rPr lang="pl-PL" dirty="0"/>
              <a:t>Poniższa tabela przedstawia liczbę akcji będących w posiadaniu osób zarządzających i nadzorujących na dzień przekazania sprawozdania.</a:t>
            </a:r>
          </a:p>
          <a:p>
            <a:endParaRPr lang="pl-PL" dirty="0"/>
          </a:p>
        </p:txBody>
      </p:sp>
      <p:graphicFrame>
        <p:nvGraphicFramePr>
          <p:cNvPr id="13" name="Tabela 12"/>
          <p:cNvGraphicFramePr>
            <a:graphicFrameLocks noGrp="1"/>
          </p:cNvGraphicFramePr>
          <p:nvPr>
            <p:extLst>
              <p:ext uri="{D42A27DB-BD31-4B8C-83A1-F6EECF244321}">
                <p14:modId xmlns:p14="http://schemas.microsoft.com/office/powerpoint/2010/main" val="4289180668"/>
              </p:ext>
            </p:extLst>
          </p:nvPr>
        </p:nvGraphicFramePr>
        <p:xfrm>
          <a:off x="6911641" y="3688752"/>
          <a:ext cx="4788914" cy="780595"/>
        </p:xfrm>
        <a:graphic>
          <a:graphicData uri="http://schemas.openxmlformats.org/drawingml/2006/table">
            <a:tbl>
              <a:tblPr firstRow="1" firstCol="1" bandRow="1">
                <a:tableStyleId>{5C22544A-7EE6-4342-B048-85BDC9FD1C3A}</a:tableStyleId>
              </a:tblPr>
              <a:tblGrid>
                <a:gridCol w="1286169">
                  <a:extLst>
                    <a:ext uri="{9D8B030D-6E8A-4147-A177-3AD203B41FA5}">
                      <a16:colId xmlns="" xmlns:a16="http://schemas.microsoft.com/office/drawing/2014/main" val="20000"/>
                    </a:ext>
                  </a:extLst>
                </a:gridCol>
                <a:gridCol w="1695634">
                  <a:extLst>
                    <a:ext uri="{9D8B030D-6E8A-4147-A177-3AD203B41FA5}">
                      <a16:colId xmlns="" xmlns:a16="http://schemas.microsoft.com/office/drawing/2014/main" val="20001"/>
                    </a:ext>
                  </a:extLst>
                </a:gridCol>
                <a:gridCol w="978250">
                  <a:extLst>
                    <a:ext uri="{9D8B030D-6E8A-4147-A177-3AD203B41FA5}">
                      <a16:colId xmlns="" xmlns:a16="http://schemas.microsoft.com/office/drawing/2014/main" val="20002"/>
                    </a:ext>
                  </a:extLst>
                </a:gridCol>
                <a:gridCol w="828861">
                  <a:extLst>
                    <a:ext uri="{9D8B030D-6E8A-4147-A177-3AD203B41FA5}">
                      <a16:colId xmlns="" xmlns:a16="http://schemas.microsoft.com/office/drawing/2014/main" val="20003"/>
                    </a:ext>
                  </a:extLst>
                </a:gridCol>
              </a:tblGrid>
              <a:tr h="371110">
                <a:tc>
                  <a:txBody>
                    <a:bodyPr/>
                    <a:lstStyle/>
                    <a:p>
                      <a:pPr algn="ctr">
                        <a:lnSpc>
                          <a:spcPct val="115000"/>
                        </a:lnSpc>
                        <a:spcAft>
                          <a:spcPts val="0"/>
                        </a:spcAft>
                      </a:pPr>
                      <a:r>
                        <a:rPr lang="pl-PL" sz="1050" dirty="0">
                          <a:solidFill>
                            <a:schemeClr val="tx1"/>
                          </a:solidFill>
                          <a:effectLst/>
                          <a:latin typeface="+mj-lt"/>
                        </a:rPr>
                        <a:t>Imię i nazwisko</a:t>
                      </a:r>
                      <a:endParaRPr lang="pl-PL" sz="105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050" dirty="0">
                          <a:solidFill>
                            <a:schemeClr val="tx1"/>
                          </a:solidFill>
                          <a:effectLst/>
                          <a:latin typeface="+mj-lt"/>
                        </a:rPr>
                        <a:t>Funkcja</a:t>
                      </a:r>
                      <a:endParaRPr lang="pl-PL" sz="105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050" dirty="0">
                          <a:solidFill>
                            <a:schemeClr val="tx1"/>
                          </a:solidFill>
                          <a:effectLst/>
                          <a:latin typeface="+mj-lt"/>
                        </a:rPr>
                        <a:t>Liczba akcji</a:t>
                      </a:r>
                      <a:endParaRPr lang="pl-PL" sz="105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050" dirty="0">
                          <a:solidFill>
                            <a:schemeClr val="tx1"/>
                          </a:solidFill>
                          <a:effectLst/>
                          <a:latin typeface="+mj-lt"/>
                          <a:ea typeface="Calibri" panose="020F0502020204030204" pitchFamily="34" charset="0"/>
                          <a:cs typeface="Times New Roman" panose="02020603050405020304" pitchFamily="18" charset="0"/>
                        </a:rPr>
                        <a:t>Zmiana</a:t>
                      </a: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09485">
                <a:tc>
                  <a:txBody>
                    <a:bodyPr/>
                    <a:lstStyle/>
                    <a:p>
                      <a:pPr>
                        <a:lnSpc>
                          <a:spcPct val="115000"/>
                        </a:lnSpc>
                        <a:spcAft>
                          <a:spcPts val="0"/>
                        </a:spcAft>
                      </a:pPr>
                      <a:r>
                        <a:rPr lang="pl-PL" sz="1050" b="0" dirty="0">
                          <a:solidFill>
                            <a:schemeClr val="tx1"/>
                          </a:solidFill>
                          <a:effectLst/>
                          <a:latin typeface="+mj-lt"/>
                        </a:rPr>
                        <a:t>Wojciech Czernecki</a:t>
                      </a:r>
                      <a:endParaRPr lang="pl-PL" sz="1050" b="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050" b="0" dirty="0">
                          <a:solidFill>
                            <a:schemeClr val="tx1"/>
                          </a:solidFill>
                          <a:effectLst/>
                          <a:latin typeface="+mj-lt"/>
                        </a:rPr>
                        <a:t>Prezes</a:t>
                      </a:r>
                      <a:r>
                        <a:rPr lang="pl-PL" sz="1050" b="0" baseline="0" dirty="0">
                          <a:solidFill>
                            <a:schemeClr val="tx1"/>
                          </a:solidFill>
                          <a:effectLst/>
                          <a:latin typeface="+mj-lt"/>
                        </a:rPr>
                        <a:t> Zarządu</a:t>
                      </a:r>
                      <a:endParaRPr lang="pl-PL" sz="1050" b="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050" dirty="0">
                          <a:solidFill>
                            <a:schemeClr val="tx1">
                              <a:lumMod val="75000"/>
                              <a:lumOff val="25000"/>
                            </a:schemeClr>
                          </a:solidFill>
                          <a:effectLst/>
                          <a:latin typeface="+mn-lt"/>
                          <a:ea typeface="Calibri"/>
                          <a:cs typeface="Times New Roman"/>
                        </a:rPr>
                        <a:t>9</a:t>
                      </a:r>
                      <a:r>
                        <a:rPr lang="pl-PL" sz="1050" baseline="0" dirty="0">
                          <a:solidFill>
                            <a:schemeClr val="tx1">
                              <a:lumMod val="75000"/>
                              <a:lumOff val="25000"/>
                            </a:schemeClr>
                          </a:solidFill>
                          <a:effectLst/>
                          <a:latin typeface="+mn-lt"/>
                          <a:ea typeface="Calibri"/>
                          <a:cs typeface="Times New Roman"/>
                        </a:rPr>
                        <a:t> 308 276</a:t>
                      </a:r>
                      <a:endParaRPr lang="pl-PL" sz="1050" dirty="0">
                        <a:solidFill>
                          <a:schemeClr val="tx1">
                            <a:lumMod val="75000"/>
                            <a:lumOff val="25000"/>
                          </a:schemeClr>
                        </a:solidFill>
                        <a:effectLst/>
                        <a:latin typeface="+mn-lt"/>
                        <a:ea typeface="Calibri"/>
                        <a:cs typeface="Times New Roman"/>
                      </a:endParaRP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pl-PL" sz="1050" b="0" kern="1200" dirty="0">
                          <a:solidFill>
                            <a:schemeClr val="tx1"/>
                          </a:solidFill>
                          <a:effectLst/>
                          <a:latin typeface="+mj-lt"/>
                          <a:ea typeface="+mn-ea"/>
                          <a:cs typeface="+mn-cs"/>
                        </a:rPr>
                        <a:t>brak</a:t>
                      </a:r>
                      <a:endParaRPr lang="pl-PL" sz="1050" b="0" kern="120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0032" y="187072"/>
            <a:ext cx="717324" cy="288128"/>
          </a:xfrm>
          <a:prstGeom prst="rect">
            <a:avLst/>
          </a:prstGeom>
        </p:spPr>
      </p:pic>
    </p:spTree>
    <p:extLst>
      <p:ext uri="{BB962C8B-B14F-4D97-AF65-F5344CB8AC3E}">
        <p14:creationId xmlns:p14="http://schemas.microsoft.com/office/powerpoint/2010/main" val="4265152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osoba, młode, stojące, kobieta&#10;&#10;Opis wygenerowany automatycznie">
            <a:extLst>
              <a:ext uri="{FF2B5EF4-FFF2-40B4-BE49-F238E27FC236}">
                <a16:creationId xmlns="" xmlns:a16="http://schemas.microsoft.com/office/drawing/2014/main" id="{9386EE0D-F8EF-4DAD-AEE8-FE66B5741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405067" cy="9601200"/>
          </a:xfrm>
          <a:prstGeom prst="rect">
            <a:avLst/>
          </a:prstGeom>
        </p:spPr>
      </p:pic>
      <p:sp>
        <p:nvSpPr>
          <p:cNvPr id="8" name="Prostokąt 7"/>
          <p:cNvSpPr/>
          <p:nvPr/>
        </p:nvSpPr>
        <p:spPr>
          <a:xfrm>
            <a:off x="2" y="5994774"/>
            <a:ext cx="6400801" cy="170142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6" name="Prostokąt 15"/>
          <p:cNvSpPr/>
          <p:nvPr/>
        </p:nvSpPr>
        <p:spPr>
          <a:xfrm rot="16200000">
            <a:off x="1252529" y="6798052"/>
            <a:ext cx="45719"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pic>
        <p:nvPicPr>
          <p:cNvPr id="17" name="Obraz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6970" y="208988"/>
            <a:ext cx="717323" cy="288129"/>
          </a:xfrm>
          <a:prstGeom prst="rect">
            <a:avLst/>
          </a:prstGeom>
        </p:spPr>
      </p:pic>
      <p:sp>
        <p:nvSpPr>
          <p:cNvPr id="4" name="Tytuł 3"/>
          <p:cNvSpPr>
            <a:spLocks noGrp="1"/>
          </p:cNvSpPr>
          <p:nvPr>
            <p:ph type="title"/>
          </p:nvPr>
        </p:nvSpPr>
        <p:spPr/>
        <p:txBody>
          <a:bodyPr/>
          <a:lstStyle/>
          <a:p>
            <a:r>
              <a:rPr lang="pl-PL" dirty="0"/>
              <a:t>Stosowanie Zasad Ładu Korporacyjnego</a:t>
            </a:r>
          </a:p>
        </p:txBody>
      </p:sp>
      <p:sp>
        <p:nvSpPr>
          <p:cNvPr id="9" name="Symbol zastępczy zawartości 8"/>
          <p:cNvSpPr>
            <a:spLocks noGrp="1"/>
          </p:cNvSpPr>
          <p:nvPr>
            <p:ph sz="quarter" idx="15"/>
          </p:nvPr>
        </p:nvSpPr>
        <p:spPr/>
        <p:txBody>
          <a:bodyPr/>
          <a:lstStyle/>
          <a:p>
            <a:pPr algn="just"/>
            <a:r>
              <a:rPr lang="pl-PL" dirty="0"/>
              <a:t>Spółka i jej organy podlegają zasadom ładu korporacyjnego, które zostały opisane w zbiorze przyjętym Uchwałą Rady GPW z dnia 13 października 2015 roku, jako „Dobre Praktyki Spółek Notowanych na GPW 2016” (Dobre Praktyki, DPSN) i zostały opublikowane na stronie internetowej Giełdy Papierów Wartościowych w Warszawie (</a:t>
            </a:r>
            <a:r>
              <a:rPr lang="pl-PL" dirty="0">
                <a:hlinkClick r:id="rId5"/>
              </a:rPr>
              <a:t>http://corp-gov.gpw.pl</a:t>
            </a:r>
            <a:r>
              <a:rPr lang="pl-PL" dirty="0"/>
              <a:t>) i na stronie Spółki w zakładce „Relacje inwestorskie”. Spółka nie przyjęła do stosowania innych zasad ładu korporacyjnego, niż wskazane powyżej.</a:t>
            </a:r>
          </a:p>
          <a:p>
            <a:pPr algn="just"/>
            <a:r>
              <a:rPr lang="pl-PL" dirty="0"/>
              <a:t>Zarząd Spółki działając na podstawie §29 ust. 3 Regulaminu Giełdy Papierów Wartościowych w Warszawie S.A. informuje, że Spółka nie stosuje następujących rekomendacji i zasad Dobrych Praktyk Spółek Notowanych na GPW 2016:</a:t>
            </a:r>
          </a:p>
          <a:p>
            <a:pPr algn="just"/>
            <a:r>
              <a:rPr lang="pl-PL" dirty="0"/>
              <a:t>III.R.1. Spółka wyodrębnia w swojej strukturze jednostki odpowiedzialne za realizację zadań w poszczególnych systemach lub funkcjach, chyba że wyodrębnienie jednostek organizacyjnych nie jest uzasadnione z uwagi na rozmiar lub rodzaj działalności prowadzonej przez spółkę.</a:t>
            </a:r>
          </a:p>
          <a:p>
            <a:pPr algn="just"/>
            <a:r>
              <a:rPr lang="pl-PL" i="1" dirty="0"/>
              <a:t>Komentarz spółki: Z uwagi na rozmiar i charakter działalności oraz strukturę organizacyjną, w Spółce nie będą wyodrębnione specjalne jednostki  odpowiedzialne za realizację zadań w poszczególnych systemach  </a:t>
            </a:r>
            <a:br>
              <a:rPr lang="pl-PL" i="1" dirty="0"/>
            </a:br>
            <a:r>
              <a:rPr lang="pl-PL" i="1" dirty="0"/>
              <a:t>i funkcjach, tj. jednostki kontroli wewnętrznej, zarządzania ryzykiem, </a:t>
            </a:r>
            <a:r>
              <a:rPr lang="pl-PL" i="1" dirty="0" err="1"/>
              <a:t>compliance</a:t>
            </a:r>
            <a:r>
              <a:rPr lang="pl-PL" i="1" dirty="0"/>
              <a:t> i funkcje audytu wewnętrznego</a:t>
            </a:r>
          </a:p>
          <a:p>
            <a:pPr algn="just"/>
            <a:r>
              <a:rPr lang="pl-PL" dirty="0"/>
              <a:t>VI.R.1. Wynagrodzenie członków organów spółki i kluczowych menedżerów  powinno wynikać z przyjętej polityki wynagrodzeń.</a:t>
            </a:r>
          </a:p>
          <a:p>
            <a:pPr algn="just"/>
            <a:r>
              <a:rPr lang="pl-PL" i="1" dirty="0"/>
              <a:t>Komentarz spółki: Spółka nie posiada sformalizowanej polityki  wynagrodzeń.  Zasady wynagradzania i  wysokość wynagrodzenia  członków  Zarządu  ustala  Rada Nadzorcza. Wynagrodzenie Członków Zarządu jest przedmiotem  negocjacji. Natomiast ustalenie wynagrodzeń członków Rady Nadzorczej  należy do kompetencji Walnego Zgromadzenia. Wysokość wynagrodzenia powinna być uzależniona od zakresu obowiązków oraz odpowiedzialności powierzonych poszczególnym członkom organów nadzorujących i zarządzających Spółki. Informacje o wysokości wynagrodzeń członków organów Spółki są przedstawiane w raportach rocznych.</a:t>
            </a:r>
          </a:p>
          <a:p>
            <a:pPr algn="just"/>
            <a:r>
              <a:rPr lang="pl-PL" dirty="0"/>
              <a:t>VI.R.2. Polityka  wynagrodzeń  powinna  być  ściśle  powiązana  ze  strategią  spółki, jej celami  krótko- i długoterminowymi, długoterminowymi interesami i wynikami, a także powinna uwzględniać rozwiązania służące unikaniu dyskryminacji z jakichkolwiek przyczyn.</a:t>
            </a:r>
          </a:p>
          <a:p>
            <a:pPr algn="just"/>
            <a:r>
              <a:rPr lang="pl-PL" i="1" dirty="0"/>
              <a:t>Komentarz spółki: W Spółce nie przyjęto formalnej polityki wynagrodzeń.</a:t>
            </a:r>
          </a:p>
          <a:p>
            <a:pPr algn="just"/>
            <a:endParaRPr lang="pl-PL" dirty="0"/>
          </a:p>
        </p:txBody>
      </p:sp>
      <p:sp>
        <p:nvSpPr>
          <p:cNvPr id="10" name="Symbol zastępczy tekstu 9"/>
          <p:cNvSpPr>
            <a:spLocks noGrp="1"/>
          </p:cNvSpPr>
          <p:nvPr>
            <p:ph type="body" sz="quarter" idx="16"/>
          </p:nvPr>
        </p:nvSpPr>
        <p:spPr/>
        <p:txBody>
          <a:bodyPr/>
          <a:lstStyle/>
          <a:p>
            <a:r>
              <a:rPr lang="pl-PL" dirty="0"/>
              <a:t>Ład korporacyjny</a:t>
            </a:r>
          </a:p>
        </p:txBody>
      </p:sp>
      <p:sp>
        <p:nvSpPr>
          <p:cNvPr id="11" name="Symbol zastępczy tekstu 10"/>
          <p:cNvSpPr>
            <a:spLocks noGrp="1"/>
          </p:cNvSpPr>
          <p:nvPr>
            <p:ph type="body" sz="quarter" idx="17"/>
          </p:nvPr>
        </p:nvSpPr>
        <p:spPr/>
        <p:txBody>
          <a:bodyPr/>
          <a:lstStyle/>
          <a:p>
            <a:r>
              <a:rPr lang="pl-PL" dirty="0"/>
              <a:t>6</a:t>
            </a:r>
          </a:p>
        </p:txBody>
      </p:sp>
      <p:sp>
        <p:nvSpPr>
          <p:cNvPr id="12" name="Symbol zastępczy numeru slajdu 2"/>
          <p:cNvSpPr>
            <a:spLocks noGrp="1"/>
          </p:cNvSpPr>
          <p:nvPr>
            <p:ph type="sldNum" sz="quarter" idx="12"/>
          </p:nvPr>
        </p:nvSpPr>
        <p:spPr>
          <a:xfrm>
            <a:off x="8851265" y="9095880"/>
            <a:ext cx="2880360" cy="277200"/>
          </a:xfrm>
        </p:spPr>
        <p:txBody>
          <a:bodyPr/>
          <a:lstStyle/>
          <a:p>
            <a:fld id="{95AD31FC-7B9A-42A6-8347-069E99EC957F}" type="slidenum">
              <a:rPr lang="pl-PL" smtClean="0">
                <a:solidFill>
                  <a:prstClr val="black">
                    <a:tint val="75000"/>
                  </a:prstClr>
                </a:solidFill>
              </a:rPr>
              <a:pPr/>
              <a:t>34</a:t>
            </a:fld>
            <a:endParaRPr lang="pl-PL">
              <a:solidFill>
                <a:prstClr val="black">
                  <a:tint val="75000"/>
                </a:prstClr>
              </a:solidFill>
            </a:endParaRPr>
          </a:p>
        </p:txBody>
      </p:sp>
      <p:pic>
        <p:nvPicPr>
          <p:cNvPr id="13" name="Obraz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1627566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Stosowanie Zasad Ładu Korporacyjnego</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35</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Ład korporacyjny</a:t>
            </a:r>
          </a:p>
        </p:txBody>
      </p:sp>
      <p:sp>
        <p:nvSpPr>
          <p:cNvPr id="5" name="Symbol zastępczy zawartości 4"/>
          <p:cNvSpPr>
            <a:spLocks noGrp="1"/>
          </p:cNvSpPr>
          <p:nvPr>
            <p:ph sz="quarter" idx="14"/>
          </p:nvPr>
        </p:nvSpPr>
        <p:spPr>
          <a:xfrm>
            <a:off x="792000" y="863600"/>
            <a:ext cx="4896000" cy="8327901"/>
          </a:xfrm>
        </p:spPr>
        <p:txBody>
          <a:bodyPr>
            <a:normAutofit/>
          </a:bodyPr>
          <a:lstStyle/>
          <a:p>
            <a:pPr>
              <a:spcAft>
                <a:spcPts val="0"/>
              </a:spcAft>
            </a:pPr>
            <a:r>
              <a:rPr lang="pl-PL" dirty="0"/>
              <a:t>I.Z.1.15. informację zawierającą opis stosowanej przez spółkę polityki różnorodności w odniesieniu do władz spółki  oraz  jej  kluczowych  menedżerów; opis powinien uwzględniać takie elementy polityki różnorodności, jak płeć, kierunek wykształcenia, wiek, doświadczenie zawodowe, a także wskazywać cele stosowanej polityki różnorodności </a:t>
            </a:r>
            <a:br>
              <a:rPr lang="pl-PL" dirty="0"/>
            </a:br>
            <a:r>
              <a:rPr lang="pl-PL" dirty="0"/>
              <a:t>i sposób jej realizacji w danym okresie sprawozdawczym; jeżeli spółka nie opracowała i nie realizuje polityki różnorodności, zamieszcza na swojej stronie internetowej wyjaśnienie takiej decyzji.</a:t>
            </a:r>
          </a:p>
          <a:p>
            <a:r>
              <a:rPr lang="pl-PL" i="1" spc="-10" dirty="0"/>
              <a:t>Komentarz  spółki: W  Spółce  nie  została  opracowana  sformalizowana  polityka  różnorodności.  Głównymi kryteriami wyboru sprawujących kluczowe funkcje w Spółce jak i w odniesieniu do władz Spółki powinny być umiejętności, profesjonalizm oraz kompetencje kandydata do sprawowania danej funkcji, natomiast inne czynniki, w tym płeć osoby nie powinny stanowić wyznacznika w powyższym zakresie. W realizowanej polityce kadrowej, w tym  w  procesie  rekrutacji,  oceny  wyników  pracy  i  awansu  Spółka  uwzględnia  również  takie  elementy różnorodności jak wykształcenie, wiek i doświadczenie zawodowe uznając różnorodność i równość szans za istotne przewagi  konkurencyjne  pozwalające  zdobyć i  utrzymać  utalentowanych  pracowników  oraz  wykorzystać  ich potencjał zawodowy.</a:t>
            </a:r>
          </a:p>
          <a:p>
            <a:pPr>
              <a:spcAft>
                <a:spcPts val="0"/>
              </a:spcAft>
            </a:pPr>
            <a:r>
              <a:rPr lang="pl-PL" spc="-30" dirty="0"/>
              <a:t>I.Z.1.16. informację na temat planowanej transmisji obrad walnego zgromadzenia </a:t>
            </a:r>
            <a:r>
              <a:rPr lang="pl-PL" dirty="0"/>
              <a:t>- nie później niż w terminie 7 dni przed datą walnego zgromadzenia.</a:t>
            </a:r>
          </a:p>
          <a:p>
            <a:r>
              <a:rPr lang="pl-PL" i="1" dirty="0"/>
              <a:t>Komentarz spółki: Spółka nie transmituje obrad walnego zgromadzenia. </a:t>
            </a:r>
            <a:br>
              <a:rPr lang="pl-PL" i="1" dirty="0"/>
            </a:br>
            <a:r>
              <a:rPr lang="pl-PL" i="1" dirty="0"/>
              <a:t>W miarę upowszechniania się  stosowania  tego  rozwiązania  technicznego  oraz  zapewnienia  odpowiedniego  bezpieczeństwa jego  stosowania,  Spółka  w przyszłości rozważy wprowadzenie powyższych zasad w życie.</a:t>
            </a:r>
          </a:p>
          <a:p>
            <a:pPr>
              <a:spcAft>
                <a:spcPts val="0"/>
              </a:spcAft>
            </a:pPr>
            <a:r>
              <a:rPr lang="pl-PL" dirty="0"/>
              <a:t>I.Z.1.20. zapis przebiegu obrad walnego zgromadzenia, w formie audio lub wideo.</a:t>
            </a:r>
          </a:p>
          <a:p>
            <a:r>
              <a:rPr lang="pl-PL" i="1" dirty="0"/>
              <a:t>Komentarz spółki: Mając na uwadze możliwe  korzyści  oraz  ryzyka  związane  z  koniecznością  spełnienia zastrzeżeń  prawnych,  wymagań  technicznych  oraz  kwestie  ekonomiczne, Spółka  nie  zdecydowała  się  na rejestrację i publikację zapisu przebiegu obrad walnego zgromadzenia, w formie audio lub wideo.</a:t>
            </a:r>
          </a:p>
          <a:p>
            <a:pPr>
              <a:spcAft>
                <a:spcPts val="0"/>
              </a:spcAft>
            </a:pPr>
            <a:r>
              <a:rPr lang="pl-PL" spc="-10" dirty="0"/>
              <a:t>II.Z.2. Zasiadanie członków zarządu spółki w zarządach lub radach nadzorczych spółek spoza grupy kapitałowej spółki wymaga zgody rady nadzorczej.</a:t>
            </a:r>
          </a:p>
          <a:p>
            <a:r>
              <a:rPr lang="pl-PL" i="1" dirty="0"/>
              <a:t>Komentarz spółki: Zgodnie z rekomendacją V.R.1. Członkowie Zarządu Spółki są ograniczeni w zakresie podejmowania decyzji i zasiadania w organach, które stanowi konflikt interesów.</a:t>
            </a:r>
          </a:p>
          <a:p>
            <a:r>
              <a:rPr lang="pl-PL" dirty="0"/>
              <a:t>III.Z.2. Z zastrzeżeniem zasady III.Z.3, osoby odpowiedzialne za zarządzanie ryzykiem, audyt wewnętrzny i </a:t>
            </a:r>
            <a:r>
              <a:rPr lang="pl-PL" dirty="0" err="1"/>
              <a:t>compliance</a:t>
            </a:r>
            <a:r>
              <a:rPr lang="pl-PL" dirty="0"/>
              <a:t> podlegają bezpośrednio prezesowi</a:t>
            </a:r>
            <a:br>
              <a:rPr lang="pl-PL" dirty="0"/>
            </a:br>
            <a:endParaRPr lang="pl-PL" dirty="0"/>
          </a:p>
        </p:txBody>
      </p:sp>
      <p:sp>
        <p:nvSpPr>
          <p:cNvPr id="6" name="Symbol zastępczy zawartości 5"/>
          <p:cNvSpPr>
            <a:spLocks noGrp="1"/>
          </p:cNvSpPr>
          <p:nvPr>
            <p:ph sz="quarter" idx="15"/>
          </p:nvPr>
        </p:nvSpPr>
        <p:spPr>
          <a:xfrm>
            <a:off x="6840000" y="864000"/>
            <a:ext cx="4896000" cy="8446176"/>
          </a:xfrm>
        </p:spPr>
        <p:txBody>
          <a:bodyPr>
            <a:normAutofit/>
          </a:bodyPr>
          <a:lstStyle/>
          <a:p>
            <a:pPr>
              <a:spcAft>
                <a:spcPts val="0"/>
              </a:spcAft>
            </a:pPr>
            <a:r>
              <a:rPr lang="pl-PL" dirty="0"/>
              <a:t>lub innemu członkowi zarządu, a także mają zapewnioną możliwość raportowania bezpośrednio do rady nadzorczej lub komitetu audytu.</a:t>
            </a:r>
          </a:p>
          <a:p>
            <a:r>
              <a:rPr lang="pl-PL" i="1" dirty="0"/>
              <a:t>Komentarz spółki: Ze względu na rozmiar i strukturę organizacyjną za zadania związane z zarządzaniem ryzykiem, audytem wewnętrznym </a:t>
            </a:r>
            <a:br>
              <a:rPr lang="pl-PL" i="1" dirty="0"/>
            </a:br>
            <a:r>
              <a:rPr lang="pl-PL" i="1" dirty="0"/>
              <a:t>i </a:t>
            </a:r>
            <a:r>
              <a:rPr lang="pl-PL" i="1" dirty="0" err="1"/>
              <a:t>compliance</a:t>
            </a:r>
            <a:r>
              <a:rPr lang="pl-PL" i="1" dirty="0"/>
              <a:t> odpowiada Zarząd Spółki.</a:t>
            </a:r>
          </a:p>
          <a:p>
            <a:pPr>
              <a:spcAft>
                <a:spcPts val="0"/>
              </a:spcAft>
            </a:pPr>
            <a:r>
              <a:rPr lang="pl-PL" dirty="0"/>
              <a:t>III.Z.3. W odniesieniu do osoby kierującej funkcją audytu wewnętrznego </a:t>
            </a:r>
            <a:br>
              <a:rPr lang="pl-PL" dirty="0"/>
            </a:br>
            <a:r>
              <a:rPr lang="pl-PL" dirty="0"/>
              <a:t>i innych osób odpowiedzialnych za realizację jej zadań zastosowanie mają zasady niezależności określone w powszechnie uznanych, międzynarodowych standardach praktyki zawodowej audytu wewnętrznego.</a:t>
            </a:r>
          </a:p>
          <a:p>
            <a:r>
              <a:rPr lang="pl-PL" i="1" dirty="0"/>
              <a:t>Komentarz spółki:  W Spółce nie wyznaczono osoby kierującej funkcją audytu.</a:t>
            </a:r>
          </a:p>
          <a:p>
            <a:pPr>
              <a:spcAft>
                <a:spcPts val="0"/>
              </a:spcAft>
            </a:pPr>
            <a:r>
              <a:rPr lang="pl-PL" dirty="0"/>
              <a:t>IV.Z.3. Przedstawicielom mediów umożliwia się obecność na walnych zgromadzeniach.</a:t>
            </a:r>
          </a:p>
          <a:p>
            <a:r>
              <a:rPr lang="pl-PL" dirty="0"/>
              <a:t>Komentarz spółki: Spółka będzie na bieżąco udzielała odpowiedzi na pytania ze strony mediów dotyczące obrad walnego zgromadzenia. W walnych zgromadzeniach Spółki uczestniczą osoby uprawnione i obsługujące walne zgromadzenie. Obowiązujące przepisy prawa, w tym Rozporządzenie Ministra Finansów z dnia 19 lutego 2009 r. w sprawie informacji bieżących </a:t>
            </a:r>
            <a:br>
              <a:rPr lang="pl-PL" dirty="0"/>
            </a:br>
            <a:r>
              <a:rPr lang="pl-PL" dirty="0"/>
              <a:t>i okresowych, określają wykonanie nałożonych na spółki publiczne obowiązków informacyjnych w zakresie jawności i transparentności spraw będących przedmiotem obrad walnego zgromadzenia.</a:t>
            </a:r>
          </a:p>
          <a:p>
            <a:pPr>
              <a:spcAft>
                <a:spcPts val="0"/>
              </a:spcAft>
            </a:pPr>
            <a:r>
              <a:rPr lang="pl-PL" dirty="0"/>
              <a:t>VI.Z.4. Spółka w sprawozdaniu z działalności przedstawia raport na temat polityki wynagrodzeń, zawierający co najmniej:</a:t>
            </a:r>
          </a:p>
          <a:p>
            <a:pPr marL="228600" indent="-228600">
              <a:spcAft>
                <a:spcPts val="0"/>
              </a:spcAft>
              <a:buFont typeface="+mj-lt"/>
              <a:buAutoNum type="arabicParenR"/>
            </a:pPr>
            <a:r>
              <a:rPr lang="pl-PL" dirty="0"/>
              <a:t>ogólną informację na temat przyjętego w spółce systemu wynagrodzeń,</a:t>
            </a:r>
          </a:p>
          <a:p>
            <a:pPr marL="228600" indent="-228600">
              <a:lnSpc>
                <a:spcPct val="100000"/>
              </a:lnSpc>
              <a:spcAft>
                <a:spcPts val="0"/>
              </a:spcAft>
              <a:buFont typeface="+mj-lt"/>
              <a:buAutoNum type="arabicParenR"/>
            </a:pPr>
            <a:r>
              <a:rPr lang="pl-PL" dirty="0"/>
              <a:t>informacje na temat warunków i wysokości wynagrodzenia każdego </a:t>
            </a:r>
            <a:br>
              <a:rPr lang="pl-PL" dirty="0"/>
            </a:br>
            <a:r>
              <a:rPr lang="pl-PL" dirty="0"/>
              <a:t>z członków zarządu, w podziale na stałe  i  zmienne  składniki  wynagrodzenia,  ze  wskazaniem  kluczowych  parametrów  ustalania  zmiennych składników wynagrodzenia i zasad wypłaty odpraw oraz innych płatności z tytułu rozwiązania stosunku pracy, zlecenia lub innego stosunku prawnego o podobnym charakterze – oddzielnie dla spółki </a:t>
            </a:r>
            <a:br>
              <a:rPr lang="pl-PL" dirty="0"/>
            </a:br>
            <a:r>
              <a:rPr lang="pl-PL" dirty="0"/>
              <a:t>i każdej jednostki wchodzącej w skład grupy kapitałowej,</a:t>
            </a:r>
          </a:p>
          <a:p>
            <a:pPr marL="228600" indent="-228600">
              <a:spcAft>
                <a:spcPts val="0"/>
              </a:spcAft>
              <a:buFont typeface="+mj-lt"/>
              <a:buAutoNum type="arabicParenR"/>
            </a:pPr>
            <a:r>
              <a:rPr lang="pl-PL" spc="-30" dirty="0"/>
              <a:t>informacje  na  temat  przysługujących  poszczególnym  członkom  zarządu  </a:t>
            </a:r>
            <a:br>
              <a:rPr lang="pl-PL" spc="-30" dirty="0"/>
            </a:br>
            <a:r>
              <a:rPr lang="pl-PL" dirty="0"/>
              <a:t>i  kluczowym  menedżerom pozafinansowych składników wynagrodzenia,</a:t>
            </a:r>
          </a:p>
          <a:p>
            <a:pPr marL="228600" indent="-228600">
              <a:spcAft>
                <a:spcPts val="0"/>
              </a:spcAft>
              <a:buFont typeface="+mj-lt"/>
              <a:buAutoNum type="arabicParenR"/>
            </a:pPr>
            <a:r>
              <a:rPr lang="pl-PL" dirty="0"/>
              <a:t>wskazanie istotnych zmian, które w ciągu ostatniego roku obrotowego nastąpiły w polityce wynagrodzeń, lub informację o ich braku,</a:t>
            </a:r>
          </a:p>
          <a:p>
            <a:pPr marL="228600" indent="-228600">
              <a:spcAft>
                <a:spcPts val="0"/>
              </a:spcAft>
              <a:buFont typeface="+mj-lt"/>
              <a:buAutoNum type="arabicParenR"/>
            </a:pPr>
            <a:r>
              <a:rPr lang="pl-PL" dirty="0"/>
              <a:t>ocenę funkcjonowania polityki wynagrodzeń z punktu widzenia realizacji jej celów, w szczególności długoterminowego wzrostu wartości dla akcjonariuszy i stabilności funkcjonowania przedsiębiorstwa.</a:t>
            </a:r>
          </a:p>
          <a:p>
            <a:r>
              <a:rPr lang="pl-PL" i="1" dirty="0"/>
              <a:t>Komentarz spółki: W Spółce nie przyjęto formalnej polityki wynagrodzeń.</a:t>
            </a:r>
          </a:p>
          <a:p>
            <a:r>
              <a:rPr lang="pl-PL" dirty="0"/>
              <a:t>Spółka będzie informować o ewentualnym rozpoczęciu stosowania Dobrych Praktyk, których wcześniej nie przestrzegała, w trybie raportów bieżących.</a:t>
            </a:r>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1354206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Władze </a:t>
            </a:r>
            <a:r>
              <a:rPr lang="pl-PL" dirty="0" err="1"/>
              <a:t>HubStyle</a:t>
            </a:r>
            <a:endParaRPr lang="pl-PL" dirty="0"/>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36</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Ład korporacyjny</a:t>
            </a:r>
          </a:p>
        </p:txBody>
      </p:sp>
      <p:sp>
        <p:nvSpPr>
          <p:cNvPr id="5" name="Symbol zastępczy zawartości 4"/>
          <p:cNvSpPr>
            <a:spLocks noGrp="1"/>
          </p:cNvSpPr>
          <p:nvPr>
            <p:ph sz="quarter" idx="14"/>
          </p:nvPr>
        </p:nvSpPr>
        <p:spPr/>
        <p:txBody>
          <a:bodyPr>
            <a:normAutofit/>
          </a:bodyPr>
          <a:lstStyle/>
          <a:p>
            <a:r>
              <a:rPr lang="pl-PL" b="1" dirty="0">
                <a:solidFill>
                  <a:srgbClr val="C0507B"/>
                </a:solidFill>
              </a:rPr>
              <a:t>Skład osobowy Zarządu  HubStyle S.A.</a:t>
            </a:r>
          </a:p>
          <a:p>
            <a:r>
              <a:rPr lang="pl-PL" dirty="0"/>
              <a:t>Na dzień sporządzania sprawozdania w skład Zarządu HubStyle S.A. wchodzą:</a:t>
            </a:r>
          </a:p>
          <a:p>
            <a:r>
              <a:rPr lang="pl-PL" dirty="0">
                <a:solidFill>
                  <a:srgbClr val="C0507B"/>
                </a:solidFill>
              </a:rPr>
              <a:t>Wojciech Czernecki , Prezes Zarządu</a:t>
            </a:r>
          </a:p>
          <a:p>
            <a:r>
              <a:rPr lang="pl-PL" dirty="0"/>
              <a:t>Pan Wojciech Czernecki jest Absolwentem Wydziału Zarządzania Uniwersytetu Zielonogórskiego oraz Wydziału Ekonomicznego Uniwersytetu Gdańskiego. W 2014 roku ukończył również program </a:t>
            </a:r>
            <a:r>
              <a:rPr lang="pl-PL" dirty="0" err="1"/>
              <a:t>Growing</a:t>
            </a:r>
            <a:r>
              <a:rPr lang="pl-PL" dirty="0"/>
              <a:t> </a:t>
            </a:r>
            <a:r>
              <a:rPr lang="pl-PL" dirty="0" err="1"/>
              <a:t>Your</a:t>
            </a:r>
            <a:r>
              <a:rPr lang="pl-PL" dirty="0"/>
              <a:t> Business na London Business School. Pan Wojciech Czernecki posiada wieloletnie doświadczenie menedżerskie oraz szeroką wiedzę z obszaru planowania strategicznego, zarządzania rozwojem biznesu i marketingu internetowego. Wojciech Czernecki. Jest jednym ze współzałożycieli spółki </a:t>
            </a:r>
            <a:r>
              <a:rPr lang="pl-PL" dirty="0" err="1"/>
              <a:t>HubStyle</a:t>
            </a:r>
            <a:r>
              <a:rPr lang="pl-PL" dirty="0"/>
              <a:t> S.A., Był również jednym ze współzałożycieli spółki </a:t>
            </a:r>
            <a:r>
              <a:rPr lang="pl-PL" dirty="0" err="1"/>
              <a:t>Morizon</a:t>
            </a:r>
            <a:r>
              <a:rPr lang="pl-PL" dirty="0"/>
              <a:t> S.A., gdzie w latach 2010 - 2014 pełnił funkcję członka Rady Nadzorczej. W okresie 2008 – 2009 pełnił funkcję członka Rady Nadzorczej spółki </a:t>
            </a:r>
            <a:r>
              <a:rPr lang="pl-PL" dirty="0" err="1"/>
              <a:t>SklepyFirmowe.pl</a:t>
            </a:r>
            <a:r>
              <a:rPr lang="pl-PL" dirty="0"/>
              <a:t> Sp. z o.o.</a:t>
            </a:r>
            <a:endParaRPr lang="pl-PL" dirty="0">
              <a:solidFill>
                <a:srgbClr val="C0507B"/>
              </a:solidFill>
            </a:endParaRPr>
          </a:p>
          <a:p>
            <a:r>
              <a:rPr lang="pl-PL" dirty="0">
                <a:solidFill>
                  <a:srgbClr val="C0507B"/>
                </a:solidFill>
              </a:rPr>
              <a:t>Wiktor Dymecki, Członek Zarządu</a:t>
            </a:r>
          </a:p>
          <a:p>
            <a:r>
              <a:rPr lang="pl-PL" dirty="0"/>
              <a:t>Posiada duże doświadczenie w branży finansowej. Jest absolwentem Uniwersytetu Ekonomicznego w Poznaniu, gdzie ukończył studia na Wydziale Zarządzania. Ukończył również liczne kursy, m.in. z zakresu finansów i rachunkowości oraz zarządzania. Od października 2015 roku pełni także funkcję Dyrektora do spraw finansowych Grupy Kapitałowej </a:t>
            </a:r>
            <a:r>
              <a:rPr lang="pl-PL" dirty="0" err="1"/>
              <a:t>HubStyle</a:t>
            </a:r>
            <a:r>
              <a:rPr lang="pl-PL" dirty="0"/>
              <a:t> S.A.</a:t>
            </a:r>
          </a:p>
        </p:txBody>
      </p:sp>
      <p:sp>
        <p:nvSpPr>
          <p:cNvPr id="6" name="Symbol zastępczy zawartości 5"/>
          <p:cNvSpPr>
            <a:spLocks noGrp="1"/>
          </p:cNvSpPr>
          <p:nvPr>
            <p:ph sz="quarter" idx="15"/>
          </p:nvPr>
        </p:nvSpPr>
        <p:spPr/>
        <p:txBody>
          <a:bodyPr/>
          <a:lstStyle/>
          <a:p>
            <a:r>
              <a:rPr lang="pl-PL" b="1" dirty="0">
                <a:solidFill>
                  <a:srgbClr val="C0507B"/>
                </a:solidFill>
              </a:rPr>
              <a:t>Zmiany w Zarządzie w 2019 roku	</a:t>
            </a:r>
          </a:p>
          <a:p>
            <a:r>
              <a:rPr lang="pl-PL" dirty="0"/>
              <a:t>W 2019 roku nie miały miejsca zmiany w składzie Zarządu. </a:t>
            </a:r>
          </a:p>
          <a:p>
            <a:r>
              <a:rPr lang="pl-PL" b="1" dirty="0">
                <a:solidFill>
                  <a:srgbClr val="C0507B"/>
                </a:solidFill>
              </a:rPr>
              <a:t>Wielkość wynagrodzeń Zarządu</a:t>
            </a:r>
          </a:p>
          <a:p>
            <a:r>
              <a:rPr lang="pl-PL" dirty="0"/>
              <a:t>Wynagrodzenie osób wchodzących w skład Zarządu HubStyle S.A. w okresie od 1 stycznia 2019 r. do 31 grudnia 2019 r. wyniosło 215 tys. zł.</a:t>
            </a:r>
          </a:p>
          <a:p>
            <a:pPr lvl="0"/>
            <a:endParaRPr lang="pl-PL" dirty="0">
              <a:solidFill>
                <a:prstClr val="black"/>
              </a:solidFill>
            </a:endParaRPr>
          </a:p>
        </p:txBody>
      </p:sp>
      <p:graphicFrame>
        <p:nvGraphicFramePr>
          <p:cNvPr id="9" name="Symbol zastępczy zawartości 2"/>
          <p:cNvGraphicFramePr>
            <a:graphicFrameLocks/>
          </p:cNvGraphicFramePr>
          <p:nvPr>
            <p:extLst>
              <p:ext uri="{D42A27DB-BD31-4B8C-83A1-F6EECF244321}">
                <p14:modId xmlns:p14="http://schemas.microsoft.com/office/powerpoint/2010/main" val="4210537834"/>
              </p:ext>
            </p:extLst>
          </p:nvPr>
        </p:nvGraphicFramePr>
        <p:xfrm>
          <a:off x="849600" y="5937630"/>
          <a:ext cx="4780800" cy="699786"/>
        </p:xfrm>
        <a:graphic>
          <a:graphicData uri="http://schemas.openxmlformats.org/drawingml/2006/table">
            <a:tbl>
              <a:tblPr firstRow="1" firstCol="1" bandRow="1"/>
              <a:tblGrid>
                <a:gridCol w="2390400">
                  <a:extLst>
                    <a:ext uri="{9D8B030D-6E8A-4147-A177-3AD203B41FA5}">
                      <a16:colId xmlns="" xmlns:a16="http://schemas.microsoft.com/office/drawing/2014/main" val="20000"/>
                    </a:ext>
                  </a:extLst>
                </a:gridCol>
                <a:gridCol w="2390400">
                  <a:extLst>
                    <a:ext uri="{9D8B030D-6E8A-4147-A177-3AD203B41FA5}">
                      <a16:colId xmlns="" xmlns:a16="http://schemas.microsoft.com/office/drawing/2014/main" val="20001"/>
                    </a:ext>
                  </a:extLst>
                </a:gridCol>
              </a:tblGrid>
              <a:tr h="233262">
                <a:tc>
                  <a:txBody>
                    <a:bodyPr/>
                    <a:lstStyle/>
                    <a:p>
                      <a:pPr algn="ctr">
                        <a:lnSpc>
                          <a:spcPct val="107000"/>
                        </a:lnSpc>
                        <a:spcAft>
                          <a:spcPts val="0"/>
                        </a:spcAft>
                      </a:pPr>
                      <a:r>
                        <a:rPr lang="pl-PL" sz="1200" b="1" dirty="0">
                          <a:solidFill>
                            <a:schemeClr val="tx1"/>
                          </a:solidFill>
                          <a:effectLst/>
                          <a:latin typeface="Calibri Light" panose="020F0302020204030204" pitchFamily="34" charset="0"/>
                          <a:ea typeface="Calibri" panose="020F0502020204030204" pitchFamily="34" charset="0"/>
                          <a:cs typeface="Arial" panose="020B0604020202020204" pitchFamily="34" charset="0"/>
                        </a:rPr>
                        <a:t>Imię i Nazwisko</a:t>
                      </a:r>
                      <a:endParaRPr lang="pl-PL" sz="1200" dirty="0">
                        <a:solidFill>
                          <a:schemeClr val="tx1"/>
                        </a:solidFill>
                        <a:effectLst/>
                        <a:latin typeface="Times New Roman" panose="02020603050405020304" pitchFamily="18" charset="0"/>
                        <a:ea typeface="Calibri" panose="020F0502020204030204" pitchFamily="34" charset="0"/>
                      </a:endParaRPr>
                    </a:p>
                  </a:txBody>
                  <a:tcPr marL="30411" marR="30411" marT="0" marB="0" anchor="ctr">
                    <a:lnL>
                      <a:noFill/>
                    </a:lnL>
                    <a:lnR>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chemeClr val="tx1"/>
                          </a:solidFill>
                          <a:effectLst/>
                          <a:latin typeface="Calibri Light" panose="020F0302020204030204" pitchFamily="34" charset="0"/>
                          <a:ea typeface="Calibri" panose="020F0502020204030204" pitchFamily="34" charset="0"/>
                          <a:cs typeface="Arial" panose="020B0604020202020204" pitchFamily="34" charset="0"/>
                        </a:rPr>
                        <a:t>Funkcja</a:t>
                      </a:r>
                      <a:endParaRPr lang="pl-PL" sz="1200" dirty="0">
                        <a:solidFill>
                          <a:schemeClr val="tx1"/>
                        </a:solidFill>
                        <a:effectLst/>
                        <a:latin typeface="Times New Roman" panose="02020603050405020304" pitchFamily="18" charset="0"/>
                        <a:ea typeface="Calibri" panose="020F0502020204030204" pitchFamily="34" charset="0"/>
                      </a:endParaRPr>
                    </a:p>
                  </a:txBody>
                  <a:tcPr marL="30411" marR="30411" marT="0" marB="0" anchor="ctr">
                    <a:lnL>
                      <a:noFill/>
                    </a:lnL>
                    <a:lnR>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noFill/>
                  </a:tcPr>
                </a:tc>
                <a:extLst>
                  <a:ext uri="{0D108BD9-81ED-4DB2-BD59-A6C34878D82A}">
                    <a16:rowId xmlns="" xmlns:a16="http://schemas.microsoft.com/office/drawing/2014/main" val="10000"/>
                  </a:ext>
                </a:extLst>
              </a:tr>
              <a:tr h="233262">
                <a:tc>
                  <a:txBody>
                    <a:bodyPr/>
                    <a:lstStyle/>
                    <a:p>
                      <a:pPr algn="ctr">
                        <a:lnSpc>
                          <a:spcPct val="107000"/>
                        </a:lnSpc>
                        <a:spcAft>
                          <a:spcPts val="0"/>
                        </a:spcAft>
                      </a:pPr>
                      <a:r>
                        <a:rPr lang="pl-PL" sz="1200" dirty="0">
                          <a:solidFill>
                            <a:srgbClr val="3B3838"/>
                          </a:solidFill>
                          <a:effectLst/>
                          <a:latin typeface="Calibri Light" panose="020F0302020204030204" pitchFamily="34" charset="0"/>
                          <a:ea typeface="Calibri" panose="020F0502020204030204" pitchFamily="34" charset="0"/>
                          <a:cs typeface="Arial" panose="020B0604020202020204" pitchFamily="34" charset="0"/>
                        </a:rPr>
                        <a:t>Wojciech</a:t>
                      </a:r>
                      <a:r>
                        <a:rPr lang="pl-PL" sz="1200" baseline="0" dirty="0">
                          <a:solidFill>
                            <a:srgbClr val="3B3838"/>
                          </a:solidFill>
                          <a:effectLst/>
                          <a:latin typeface="Calibri Light" panose="020F0302020204030204" pitchFamily="34" charset="0"/>
                          <a:ea typeface="Calibri" panose="020F0502020204030204" pitchFamily="34" charset="0"/>
                          <a:cs typeface="Arial" panose="020B0604020202020204" pitchFamily="34" charset="0"/>
                        </a:rPr>
                        <a:t> Czernecki</a:t>
                      </a:r>
                      <a:endParaRPr lang="pl-PL" sz="1200" dirty="0">
                        <a:effectLst/>
                        <a:latin typeface="Times New Roman" panose="02020603050405020304" pitchFamily="18" charset="0"/>
                        <a:ea typeface="Calibri" panose="020F0502020204030204" pitchFamily="34" charset="0"/>
                      </a:endParaRPr>
                    </a:p>
                  </a:txBody>
                  <a:tcPr marL="30411" marR="30411" marT="0" marB="0" anchor="ctr">
                    <a:lnL>
                      <a:noFill/>
                    </a:lnL>
                    <a:lnR>
                      <a:noFill/>
                    </a:lnR>
                    <a:lnT w="12700" cap="flat" cmpd="sng" algn="ctr">
                      <a:solidFill>
                        <a:srgbClr val="C0507B"/>
                      </a:solidFill>
                      <a:prstDash val="solid"/>
                      <a:round/>
                      <a:headEnd type="none" w="med" len="med"/>
                      <a:tailEnd type="none" w="med" len="med"/>
                    </a:lnT>
                    <a:lnB>
                      <a:noFill/>
                    </a:lnB>
                  </a:tcPr>
                </a:tc>
                <a:tc>
                  <a:txBody>
                    <a:bodyPr/>
                    <a:lstStyle/>
                    <a:p>
                      <a:pPr algn="ctr">
                        <a:lnSpc>
                          <a:spcPct val="107000"/>
                        </a:lnSpc>
                        <a:spcAft>
                          <a:spcPts val="0"/>
                        </a:spcAft>
                      </a:pPr>
                      <a:r>
                        <a:rPr lang="pl-PL" sz="1200" dirty="0">
                          <a:solidFill>
                            <a:srgbClr val="3B3838"/>
                          </a:solidFill>
                          <a:effectLst/>
                          <a:latin typeface="Calibri Light" panose="020F0302020204030204" pitchFamily="34" charset="0"/>
                          <a:ea typeface="Calibri" panose="020F0502020204030204" pitchFamily="34" charset="0"/>
                          <a:cs typeface="Arial" panose="020B0604020202020204" pitchFamily="34" charset="0"/>
                        </a:rPr>
                        <a:t>Prezes Zarządu</a:t>
                      </a:r>
                      <a:endParaRPr lang="pl-PL" sz="1200" dirty="0">
                        <a:effectLst/>
                        <a:latin typeface="Times New Roman" panose="02020603050405020304" pitchFamily="18" charset="0"/>
                        <a:ea typeface="Calibri" panose="020F0502020204030204" pitchFamily="34" charset="0"/>
                      </a:endParaRPr>
                    </a:p>
                  </a:txBody>
                  <a:tcPr marL="30411" marR="30411" marT="0" marB="0" anchor="ctr">
                    <a:lnL>
                      <a:noFill/>
                    </a:lnL>
                    <a:lnR>
                      <a:noFill/>
                    </a:lnR>
                    <a:lnT w="12700" cap="flat" cmpd="sng" algn="ctr">
                      <a:solidFill>
                        <a:srgbClr val="C0507B"/>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33262">
                <a:tc>
                  <a:txBody>
                    <a:bodyPr/>
                    <a:lstStyle/>
                    <a:p>
                      <a:pPr algn="ctr">
                        <a:lnSpc>
                          <a:spcPct val="107000"/>
                        </a:lnSpc>
                        <a:spcAft>
                          <a:spcPts val="0"/>
                        </a:spcAft>
                      </a:pPr>
                      <a:r>
                        <a:rPr lang="pl-PL" sz="1200" dirty="0">
                          <a:solidFill>
                            <a:srgbClr val="3B3838"/>
                          </a:solidFill>
                          <a:effectLst/>
                          <a:latin typeface="Calibri Light" panose="020F0302020204030204" pitchFamily="34" charset="0"/>
                          <a:ea typeface="Calibri" panose="020F0502020204030204" pitchFamily="34" charset="0"/>
                          <a:cs typeface="Arial" panose="020B0604020202020204" pitchFamily="34" charset="0"/>
                        </a:rPr>
                        <a:t>Wiktor Dymecki</a:t>
                      </a:r>
                      <a:endParaRPr lang="pl-PL" sz="1200" dirty="0">
                        <a:effectLst/>
                        <a:latin typeface="Times New Roman" panose="02020603050405020304" pitchFamily="18" charset="0"/>
                        <a:ea typeface="Calibri" panose="020F0502020204030204" pitchFamily="34" charset="0"/>
                      </a:endParaRPr>
                    </a:p>
                  </a:txBody>
                  <a:tcPr marL="30411" marR="30411" marT="0" marB="0" anchor="ctr">
                    <a:lnL>
                      <a:noFill/>
                    </a:lnL>
                    <a:lnR>
                      <a:noFill/>
                    </a:lnR>
                    <a:lnT>
                      <a:noFill/>
                    </a:lnT>
                    <a:lnB w="12700" cap="flat" cmpd="sng" algn="ctr">
                      <a:solidFill>
                        <a:srgbClr val="C0507B"/>
                      </a:solidFill>
                      <a:prstDash val="solid"/>
                      <a:round/>
                      <a:headEnd type="none" w="med" len="med"/>
                      <a:tailEnd type="none" w="med" len="med"/>
                    </a:lnB>
                    <a:noFill/>
                  </a:tcPr>
                </a:tc>
                <a:tc>
                  <a:txBody>
                    <a:bodyPr/>
                    <a:lstStyle/>
                    <a:p>
                      <a:pPr algn="ctr">
                        <a:lnSpc>
                          <a:spcPct val="107000"/>
                        </a:lnSpc>
                        <a:spcAft>
                          <a:spcPts val="0"/>
                        </a:spcAft>
                      </a:pPr>
                      <a:r>
                        <a:rPr lang="pl-PL" sz="1200" dirty="0">
                          <a:solidFill>
                            <a:srgbClr val="3B3838"/>
                          </a:solidFill>
                          <a:effectLst/>
                          <a:latin typeface="Calibri Light" panose="020F0302020204030204" pitchFamily="34" charset="0"/>
                          <a:ea typeface="Calibri" panose="020F0502020204030204" pitchFamily="34" charset="0"/>
                          <a:cs typeface="Arial" panose="020B0604020202020204" pitchFamily="34" charset="0"/>
                        </a:rPr>
                        <a:t>Członek Zarządu</a:t>
                      </a:r>
                      <a:endParaRPr lang="pl-PL" sz="1200" dirty="0">
                        <a:effectLst/>
                        <a:latin typeface="Times New Roman" panose="02020603050405020304" pitchFamily="18" charset="0"/>
                        <a:ea typeface="Calibri" panose="020F0502020204030204" pitchFamily="34" charset="0"/>
                      </a:endParaRPr>
                    </a:p>
                  </a:txBody>
                  <a:tcPr marL="30411" marR="30411" marT="0" marB="0" anchor="ctr">
                    <a:lnL>
                      <a:noFill/>
                    </a:lnL>
                    <a:lnR>
                      <a:noFill/>
                    </a:lnR>
                    <a:lnT>
                      <a:noFill/>
                    </a:lnT>
                    <a:lnB w="12700" cap="flat" cmpd="sng" algn="ctr">
                      <a:solidFill>
                        <a:srgbClr val="C0507B"/>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1445383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Władze </a:t>
            </a:r>
            <a:r>
              <a:rPr lang="pl-PL" dirty="0" err="1"/>
              <a:t>HubStyle</a:t>
            </a:r>
            <a:endParaRPr lang="pl-PL" dirty="0"/>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37</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Ład korporacyjny</a:t>
            </a:r>
          </a:p>
        </p:txBody>
      </p:sp>
      <p:sp>
        <p:nvSpPr>
          <p:cNvPr id="5" name="Symbol zastępczy zawartości 4"/>
          <p:cNvSpPr>
            <a:spLocks noGrp="1"/>
          </p:cNvSpPr>
          <p:nvPr>
            <p:ph sz="quarter" idx="14"/>
          </p:nvPr>
        </p:nvSpPr>
        <p:spPr>
          <a:xfrm>
            <a:off x="792000" y="863600"/>
            <a:ext cx="4896000" cy="8232280"/>
          </a:xfrm>
        </p:spPr>
        <p:txBody>
          <a:bodyPr>
            <a:normAutofit lnSpcReduction="10000"/>
          </a:bodyPr>
          <a:lstStyle/>
          <a:p>
            <a:r>
              <a:rPr lang="pl-PL" b="1" dirty="0">
                <a:solidFill>
                  <a:srgbClr val="C0507B"/>
                </a:solidFill>
              </a:rPr>
              <a:t>Skład osobowy Rady Nadzorczej</a:t>
            </a:r>
          </a:p>
          <a:p>
            <a:r>
              <a:rPr lang="pl-PL" dirty="0"/>
              <a:t>Na dzień sporządzania sprawozdania skład Rady Nadzorczej HubStyle S.A. wyglądał następująco:</a:t>
            </a:r>
          </a:p>
          <a:p>
            <a:endParaRPr lang="pl-PL" dirty="0"/>
          </a:p>
          <a:p>
            <a:endParaRPr lang="pl-PL" dirty="0"/>
          </a:p>
          <a:p>
            <a:endParaRPr lang="pl-PL" dirty="0"/>
          </a:p>
          <a:p>
            <a:endParaRPr lang="pl-PL" dirty="0"/>
          </a:p>
          <a:p>
            <a:endParaRPr lang="pl-PL" dirty="0"/>
          </a:p>
          <a:p>
            <a:endParaRPr lang="pl-PL" dirty="0"/>
          </a:p>
          <a:p>
            <a:endParaRPr lang="pl-PL" dirty="0"/>
          </a:p>
          <a:p>
            <a:r>
              <a:rPr lang="pl-PL" b="1" dirty="0">
                <a:solidFill>
                  <a:srgbClr val="C0507B"/>
                </a:solidFill>
              </a:rPr>
              <a:t>Krzysztof Rąpała, Przewodniczący Rady Nadzorczej</a:t>
            </a:r>
          </a:p>
          <a:p>
            <a:r>
              <a:rPr lang="pl-PL" dirty="0"/>
              <a:t>Absolwent Wydziału Prawa i Administracji Uniwersytetu Jagiellońskiego </a:t>
            </a:r>
            <a:br>
              <a:rPr lang="pl-PL" dirty="0"/>
            </a:br>
            <a:r>
              <a:rPr lang="pl-PL" dirty="0"/>
              <a:t>w Krakowie. Od 2012 roku wpisany na listę radców prawnych prowadzoną przez Okręgową Izbę Radców Prawnych w Krakowie. Prawnik zarządzający </a:t>
            </a:r>
            <a:br>
              <a:rPr lang="pl-PL" dirty="0"/>
            </a:br>
            <a:r>
              <a:rPr lang="pl-PL" dirty="0"/>
              <a:t>i założyciel Kancelarii RĄPAŁA w Warszawie. Wcześniej doświadczenie zawodowe zdobywał w warszawskich i krakowskich kancelariach prawnych. Zawodowo związany między innymi z podmiotami z branży deweloperskiej, budowlanej oraz telekomunikacyjnej. Od września 2014 r. Przewodniczący Rady Nadzorczej Telkom – </a:t>
            </a:r>
            <a:r>
              <a:rPr lang="pl-PL" dirty="0" err="1"/>
              <a:t>Telos</a:t>
            </a:r>
            <a:r>
              <a:rPr lang="pl-PL" dirty="0"/>
              <a:t> S.A. w Krakowie </a:t>
            </a:r>
          </a:p>
          <a:p>
            <a:endParaRPr lang="pl-PL" dirty="0">
              <a:solidFill>
                <a:srgbClr val="C0507B"/>
              </a:solidFill>
            </a:endParaRPr>
          </a:p>
          <a:p>
            <a:r>
              <a:rPr lang="pl-PL" b="1" dirty="0">
                <a:solidFill>
                  <a:srgbClr val="C0507B"/>
                </a:solidFill>
              </a:rPr>
              <a:t>Małgorzata Federowska, Członek Rady Nadzorczej</a:t>
            </a:r>
          </a:p>
          <a:p>
            <a:r>
              <a:rPr lang="pl-PL" dirty="0"/>
              <a:t>Pani Małgorzata Federowska posiada wykształcenie wyższe. W 2004 roku ukończyła Politechnikę w Białymstoku (Instytut Marketingu i Zarządzania). Rozpoczęła karierę zawodową w 1997 roku jako Asystent Prezesa Zarządu Hyundai Corporation Poland Sp. z o.o. W kolejnych latach (2000 – 2003) obejmowała stanowiska Asystenta Zarządu i Asystenta Prezesa Zarządu w spółkach Agent Transferowy BESTA Sp. z o.o., Carey </a:t>
            </a:r>
            <a:r>
              <a:rPr lang="pl-PL" dirty="0" err="1"/>
              <a:t>Agri</a:t>
            </a:r>
            <a:r>
              <a:rPr lang="pl-PL" dirty="0"/>
              <a:t> International Poland Sp. z o.o. oraz SAFE COMPUTING Sp. z o.o. – Grupa PROKOM. W kolejnych latach Pani Małgorzata Federowska obejmowała również stanowiska Asystenta Prezesa Rady Nadzorczej (w spółce PZ HTL S.A.), Prezesa Zarządu (w spółce CTL Logistics Sp. z o.o.), Asystenta Generalnego Dyrektora (w spółce Dell Sp. z o.o.). W latach 2003 – 2010 zatrudniona była w Polskim Koncernie Naftowym ORLEN S.A, jako Asystent Wiceprezesa Zarządu, Asystent Prezesa Zarządu i Asystent Radcy Koncernu. W latach 2012 – 2017 Pani Małgorzata Federowska pełniła funkcje w PKP Polskie Linie Kolejowe S.A., kolejno na stanowiskach Dyrektora Biura Zarządu i Dyrektora Biura Administracyjnego.</a:t>
            </a:r>
          </a:p>
        </p:txBody>
      </p:sp>
      <p:sp>
        <p:nvSpPr>
          <p:cNvPr id="6" name="Symbol zastępczy zawartości 5"/>
          <p:cNvSpPr>
            <a:spLocks noGrp="1"/>
          </p:cNvSpPr>
          <p:nvPr>
            <p:ph sz="quarter" idx="15"/>
          </p:nvPr>
        </p:nvSpPr>
        <p:spPr/>
        <p:txBody>
          <a:bodyPr/>
          <a:lstStyle/>
          <a:p>
            <a:r>
              <a:rPr lang="pl-PL" b="1" dirty="0">
                <a:solidFill>
                  <a:srgbClr val="C0507B"/>
                </a:solidFill>
              </a:rPr>
              <a:t>Kamil </a:t>
            </a:r>
            <a:r>
              <a:rPr lang="pl-PL" b="1" dirty="0" err="1">
                <a:solidFill>
                  <a:srgbClr val="C0507B"/>
                </a:solidFill>
              </a:rPr>
              <a:t>Gaworecki</a:t>
            </a:r>
            <a:r>
              <a:rPr lang="pl-PL" b="1" dirty="0">
                <a:solidFill>
                  <a:srgbClr val="C0507B"/>
                </a:solidFill>
              </a:rPr>
              <a:t>, Członek Rady Nadzorczej</a:t>
            </a:r>
          </a:p>
          <a:p>
            <a:r>
              <a:rPr lang="pl-PL" dirty="0"/>
              <a:t>Ukończył Szkołę Główną Handlową w Warszawie, uzyskując tytuł magistra na kierunku finanse i bankowość. Posiada licencję maklera papierów wartościowych (nr 1980), doradcy inwestycyjnego (nr 255) oraz tytuł CAIA. Od 10 lat aktywny na rynku kapitałowym, pracował w takich instytucjach jak Dom Maklerski TMS </a:t>
            </a:r>
            <a:r>
              <a:rPr lang="pl-PL" dirty="0" err="1"/>
              <a:t>Brokers</a:t>
            </a:r>
            <a:r>
              <a:rPr lang="pl-PL" dirty="0"/>
              <a:t>, PTE </a:t>
            </a:r>
            <a:r>
              <a:rPr lang="pl-PL" dirty="0" err="1"/>
              <a:t>Nordea</a:t>
            </a:r>
            <a:r>
              <a:rPr lang="pl-PL" dirty="0"/>
              <a:t> czy TFI PZU SA, gdzie zarządzał aktywami o wartości prawie 3 mld zł. Obecnie pełni funkcje Prezesa Zarządu w firmie Tyminski </a:t>
            </a:r>
            <a:r>
              <a:rPr lang="pl-PL" dirty="0" err="1"/>
              <a:t>Gaworecki</a:t>
            </a:r>
            <a:r>
              <a:rPr lang="pl-PL" dirty="0"/>
              <a:t> Investment Partners Sp. z o.o., Zarządzającego w </a:t>
            </a:r>
            <a:r>
              <a:rPr lang="pl-PL" dirty="0" err="1"/>
              <a:t>Agiofunds</a:t>
            </a:r>
            <a:r>
              <a:rPr lang="pl-PL" dirty="0"/>
              <a:t> TFI, gdzie tworzy swój autorski fundusz </a:t>
            </a:r>
            <a:r>
              <a:rPr lang="pl-PL" dirty="0" err="1"/>
              <a:t>Sniper</a:t>
            </a:r>
            <a:r>
              <a:rPr lang="pl-PL" dirty="0"/>
              <a:t> </a:t>
            </a:r>
            <a:r>
              <a:rPr lang="pl-PL" dirty="0" err="1"/>
              <a:t>Absolute</a:t>
            </a:r>
            <a:r>
              <a:rPr lang="pl-PL" dirty="0"/>
              <a:t> Return FIZ oraz Dyrektora </a:t>
            </a:r>
            <a:r>
              <a:rPr lang="pl-PL" dirty="0" err="1"/>
              <a:t>Niewykonawczego</a:t>
            </a:r>
            <a:r>
              <a:rPr lang="pl-PL" dirty="0"/>
              <a:t> w Radzie Dyrektorów spółki giełdowej </a:t>
            </a:r>
            <a:r>
              <a:rPr lang="pl-PL" dirty="0" err="1"/>
              <a:t>Industrial</a:t>
            </a:r>
            <a:r>
              <a:rPr lang="pl-PL" dirty="0"/>
              <a:t> </a:t>
            </a:r>
            <a:r>
              <a:rPr lang="pl-PL" dirty="0" err="1"/>
              <a:t>Milk</a:t>
            </a:r>
            <a:r>
              <a:rPr lang="pl-PL" dirty="0"/>
              <a:t> Company.</a:t>
            </a:r>
          </a:p>
          <a:p>
            <a:r>
              <a:rPr lang="pl-PL" b="1" dirty="0">
                <a:solidFill>
                  <a:srgbClr val="C0507B"/>
                </a:solidFill>
              </a:rPr>
              <a:t>Olaf Szymanowski, Członek Rady Nadzorczej</a:t>
            </a:r>
          </a:p>
          <a:p>
            <a:r>
              <a:rPr lang="pl-PL" dirty="0"/>
              <a:t>Pan  Olaf Szymanowski ukończył Szkołę Główna Handlową w Warszawie. Powołany członek Rady Nadzorczej posiada międzynarodowe doświadczenie w handlu detalicznym. Udokumentowane osiągnięcia jako prezes spółki z obrotem w wysokości 250 mln EUR, notowanej na Giełdzie Papierów Wartościowych w Warszawie. Solidna znajomość handlu detalicznego, FMCG, produktów wydawniczych, elektroniki, mody i kosmetyków. Posiada również wiedzę specjalistyczną w opracowywaniu nowych produktów i marek własnych. Doświadczenie w zarządzaniu zmianami (fuzje i przejęcia oraz integracja przedsiębiorstw), strategiczne innowacje, rozwój koncepcji sprzedaży detalicznej i zarządzanie kategoriami. Znajomość międzynarodowych struktur korporacyjnych i własności funduszy </a:t>
            </a:r>
            <a:r>
              <a:rPr lang="pl-PL" dirty="0" err="1"/>
              <a:t>private</a:t>
            </a:r>
            <a:r>
              <a:rPr lang="pl-PL" dirty="0"/>
              <a:t> equity. Jest również współzałożycielem nowych przedsięwzięć i marek.</a:t>
            </a:r>
            <a:endParaRPr lang="pl-PL" dirty="0">
              <a:solidFill>
                <a:srgbClr val="C0507B"/>
              </a:solidFill>
            </a:endParaRPr>
          </a:p>
          <a:p>
            <a:r>
              <a:rPr lang="pl-PL" b="1" dirty="0">
                <a:solidFill>
                  <a:srgbClr val="C0507B"/>
                </a:solidFill>
              </a:rPr>
              <a:t>Wojciech Paczka, Członek Rady Nadzorczej</a:t>
            </a:r>
          </a:p>
          <a:p>
            <a:r>
              <a:rPr lang="pl-PL" dirty="0"/>
              <a:t>Pan Wojciech Paczka ukończył Erasmus School of </a:t>
            </a:r>
            <a:r>
              <a:rPr lang="pl-PL" dirty="0" err="1"/>
              <a:t>Economics</a:t>
            </a:r>
            <a:r>
              <a:rPr lang="pl-PL" dirty="0"/>
              <a:t> w Rotterdamie na kierunku Financial </a:t>
            </a:r>
            <a:r>
              <a:rPr lang="pl-PL" dirty="0" err="1"/>
              <a:t>Economics</a:t>
            </a:r>
            <a:r>
              <a:rPr lang="pl-PL" dirty="0"/>
              <a:t> oraz Szkołę Główną </a:t>
            </a:r>
            <a:r>
              <a:rPr lang="pl-PL" dirty="0" err="1"/>
              <a:t>Hanlodwą</a:t>
            </a:r>
            <a:r>
              <a:rPr lang="pl-PL" dirty="0"/>
              <a:t>.  Do zaoferowania ma szeroką wiedzę i kompetencje z zakresu planowania strategicznego, zarządzania rozwojem biznesu oraz bankowości inwestycyjnej. Pracował m.in. dla Roland Berger </a:t>
            </a:r>
            <a:r>
              <a:rPr lang="pl-PL" dirty="0" err="1"/>
              <a:t>Strategy</a:t>
            </a:r>
            <a:r>
              <a:rPr lang="pl-PL" dirty="0"/>
              <a:t> </a:t>
            </a:r>
            <a:r>
              <a:rPr lang="pl-PL" dirty="0" err="1"/>
              <a:t>Consultants</a:t>
            </a:r>
            <a:r>
              <a:rPr lang="pl-PL" dirty="0"/>
              <a:t> oraz EY.</a:t>
            </a:r>
          </a:p>
          <a:p>
            <a:endParaRPr lang="pl-PL" dirty="0"/>
          </a:p>
          <a:p>
            <a:endParaRPr lang="pl-PL" dirty="0"/>
          </a:p>
        </p:txBody>
      </p:sp>
      <p:graphicFrame>
        <p:nvGraphicFramePr>
          <p:cNvPr id="11" name="Tabela 10"/>
          <p:cNvGraphicFramePr>
            <a:graphicFrameLocks noGrp="1"/>
          </p:cNvGraphicFramePr>
          <p:nvPr>
            <p:extLst>
              <p:ext uri="{D42A27DB-BD31-4B8C-83A1-F6EECF244321}">
                <p14:modId xmlns:p14="http://schemas.microsoft.com/office/powerpoint/2010/main" val="309007227"/>
              </p:ext>
            </p:extLst>
          </p:nvPr>
        </p:nvGraphicFramePr>
        <p:xfrm>
          <a:off x="914400" y="1688708"/>
          <a:ext cx="4827468" cy="1635063"/>
        </p:xfrm>
        <a:graphic>
          <a:graphicData uri="http://schemas.openxmlformats.org/drawingml/2006/table">
            <a:tbl>
              <a:tblPr firstRow="1" firstCol="1" bandRow="1">
                <a:tableStyleId>{5C22544A-7EE6-4342-B048-85BDC9FD1C3A}</a:tableStyleId>
              </a:tblPr>
              <a:tblGrid>
                <a:gridCol w="2342742">
                  <a:extLst>
                    <a:ext uri="{9D8B030D-6E8A-4147-A177-3AD203B41FA5}">
                      <a16:colId xmlns="" xmlns:a16="http://schemas.microsoft.com/office/drawing/2014/main" val="20000"/>
                    </a:ext>
                  </a:extLst>
                </a:gridCol>
                <a:gridCol w="2484726">
                  <a:extLst>
                    <a:ext uri="{9D8B030D-6E8A-4147-A177-3AD203B41FA5}">
                      <a16:colId xmlns="" xmlns:a16="http://schemas.microsoft.com/office/drawing/2014/main" val="20001"/>
                    </a:ext>
                  </a:extLst>
                </a:gridCol>
              </a:tblGrid>
              <a:tr h="304198">
                <a:tc>
                  <a:txBody>
                    <a:bodyPr/>
                    <a:lstStyle/>
                    <a:p>
                      <a:pPr algn="ctr">
                        <a:lnSpc>
                          <a:spcPct val="115000"/>
                        </a:lnSpc>
                        <a:spcAft>
                          <a:spcPts val="0"/>
                        </a:spcAft>
                      </a:pPr>
                      <a:r>
                        <a:rPr lang="pl-PL" sz="1200" dirty="0">
                          <a:solidFill>
                            <a:schemeClr val="tx1"/>
                          </a:solidFill>
                          <a:effectLst/>
                          <a:latin typeface="+mj-lt"/>
                        </a:rPr>
                        <a:t>Imię i nazwisko</a:t>
                      </a:r>
                      <a:endParaRPr lang="pl-PL" sz="120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200" dirty="0">
                          <a:solidFill>
                            <a:schemeClr val="tx1"/>
                          </a:solidFill>
                          <a:effectLst/>
                          <a:latin typeface="+mj-lt"/>
                        </a:rPr>
                        <a:t>Funkcja</a:t>
                      </a:r>
                      <a:endParaRPr lang="pl-PL" sz="120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66173">
                <a:tc>
                  <a:txBody>
                    <a:bodyPr/>
                    <a:lstStyle/>
                    <a:p>
                      <a:pPr algn="l">
                        <a:lnSpc>
                          <a:spcPct val="115000"/>
                        </a:lnSpc>
                        <a:spcAft>
                          <a:spcPts val="0"/>
                        </a:spcAft>
                      </a:pPr>
                      <a:r>
                        <a:rPr lang="pl-PL" sz="1100" b="0" dirty="0">
                          <a:solidFill>
                            <a:schemeClr val="tx1"/>
                          </a:solidFill>
                          <a:effectLst/>
                          <a:latin typeface="+mj-lt"/>
                          <a:ea typeface="Calibri" panose="020F0502020204030204" pitchFamily="34" charset="0"/>
                          <a:cs typeface="Times New Roman" panose="02020603050405020304" pitchFamily="18" charset="0"/>
                        </a:rPr>
                        <a:t>Krzysztof</a:t>
                      </a:r>
                      <a:r>
                        <a:rPr lang="pl-PL" sz="1100" b="0" baseline="0" dirty="0">
                          <a:solidFill>
                            <a:schemeClr val="tx1"/>
                          </a:solidFill>
                          <a:effectLst/>
                          <a:latin typeface="+mj-lt"/>
                          <a:ea typeface="Calibri" panose="020F0502020204030204" pitchFamily="34" charset="0"/>
                          <a:cs typeface="Times New Roman" panose="02020603050405020304" pitchFamily="18" charset="0"/>
                        </a:rPr>
                        <a:t> Rąpała</a:t>
                      </a:r>
                      <a:endParaRPr lang="pl-PL" sz="1100" b="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100" dirty="0">
                          <a:solidFill>
                            <a:schemeClr val="tx1"/>
                          </a:solidFill>
                          <a:effectLst/>
                          <a:latin typeface="+mj-lt"/>
                          <a:ea typeface="Calibri" panose="020F0502020204030204" pitchFamily="34" charset="0"/>
                          <a:cs typeface="Times New Roman" panose="02020603050405020304" pitchFamily="18" charset="0"/>
                        </a:rPr>
                        <a:t>Przewodniczący Rady Nadzorczej</a:t>
                      </a:r>
                    </a:p>
                  </a:txBody>
                  <a:tcPr marL="48986" marR="48986" marT="0" marB="0" anchor="ctr">
                    <a:lnL w="12700" cmpd="sng">
                      <a:noFill/>
                    </a:lnL>
                    <a:lnR w="12700" cmpd="sng">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66173">
                <a:tc>
                  <a:txBody>
                    <a:bodyPr/>
                    <a:lstStyle/>
                    <a:p>
                      <a:pPr algn="l">
                        <a:lnSpc>
                          <a:spcPct val="115000"/>
                        </a:lnSpc>
                        <a:spcAft>
                          <a:spcPts val="0"/>
                        </a:spcAft>
                      </a:pPr>
                      <a:r>
                        <a:rPr lang="pl-PL" sz="1100" b="0" dirty="0">
                          <a:solidFill>
                            <a:schemeClr val="tx1"/>
                          </a:solidFill>
                          <a:effectLst/>
                          <a:latin typeface="+mj-lt"/>
                          <a:ea typeface="Calibri" panose="020F0502020204030204" pitchFamily="34" charset="0"/>
                          <a:cs typeface="Times New Roman" panose="02020603050405020304" pitchFamily="18" charset="0"/>
                        </a:rPr>
                        <a:t>Małgorzata Federowska</a:t>
                      </a:r>
                    </a:p>
                  </a:txBody>
                  <a:tcPr marL="48986" marR="4898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100" dirty="0">
                          <a:solidFill>
                            <a:schemeClr val="tx1"/>
                          </a:solidFill>
                          <a:effectLst/>
                          <a:latin typeface="+mj-lt"/>
                          <a:ea typeface="Calibri" panose="020F0502020204030204" pitchFamily="34" charset="0"/>
                          <a:cs typeface="Times New Roman" panose="02020603050405020304" pitchFamily="18" charset="0"/>
                        </a:rPr>
                        <a:t>Członek Rady Nadzorczej</a:t>
                      </a:r>
                    </a:p>
                  </a:txBody>
                  <a:tcPr marL="48986" marR="4898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66173">
                <a:tc>
                  <a:txBody>
                    <a:bodyPr/>
                    <a:lstStyle/>
                    <a:p>
                      <a:pPr algn="l">
                        <a:lnSpc>
                          <a:spcPct val="115000"/>
                        </a:lnSpc>
                        <a:spcAft>
                          <a:spcPts val="0"/>
                        </a:spcAft>
                      </a:pPr>
                      <a:r>
                        <a:rPr lang="pl-PL" sz="1100" b="0" dirty="0">
                          <a:solidFill>
                            <a:schemeClr val="tx1"/>
                          </a:solidFill>
                          <a:effectLst/>
                          <a:latin typeface="+mj-lt"/>
                          <a:ea typeface="Calibri" panose="020F0502020204030204" pitchFamily="34" charset="0"/>
                          <a:cs typeface="Times New Roman" panose="02020603050405020304" pitchFamily="18" charset="0"/>
                        </a:rPr>
                        <a:t>Kamil </a:t>
                      </a:r>
                      <a:r>
                        <a:rPr lang="pl-PL" sz="1100" b="0" dirty="0" err="1">
                          <a:solidFill>
                            <a:schemeClr val="tx1"/>
                          </a:solidFill>
                          <a:effectLst/>
                          <a:latin typeface="+mj-lt"/>
                          <a:ea typeface="Calibri" panose="020F0502020204030204" pitchFamily="34" charset="0"/>
                          <a:cs typeface="Times New Roman" panose="02020603050405020304" pitchFamily="18" charset="0"/>
                        </a:rPr>
                        <a:t>Gaworecki</a:t>
                      </a:r>
                      <a:endParaRPr lang="pl-PL" sz="1100" b="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100" dirty="0">
                          <a:solidFill>
                            <a:schemeClr val="tx1"/>
                          </a:solidFill>
                          <a:effectLst/>
                          <a:latin typeface="+mj-lt"/>
                          <a:ea typeface="Calibri" panose="020F0502020204030204" pitchFamily="34" charset="0"/>
                          <a:cs typeface="Times New Roman" panose="02020603050405020304" pitchFamily="18" charset="0"/>
                        </a:rPr>
                        <a:t>Członek Rady Nadzorczej</a:t>
                      </a:r>
                    </a:p>
                  </a:txBody>
                  <a:tcPr marL="48986" marR="4898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66173">
                <a:tc>
                  <a:txBody>
                    <a:bodyPr/>
                    <a:lstStyle/>
                    <a:p>
                      <a:pPr algn="l">
                        <a:lnSpc>
                          <a:spcPct val="115000"/>
                        </a:lnSpc>
                        <a:spcAft>
                          <a:spcPts val="0"/>
                        </a:spcAft>
                      </a:pPr>
                      <a:r>
                        <a:rPr lang="pl-PL" sz="1100" b="0" dirty="0">
                          <a:solidFill>
                            <a:schemeClr val="tx1"/>
                          </a:solidFill>
                          <a:effectLst/>
                          <a:latin typeface="+mj-lt"/>
                          <a:ea typeface="Calibri" panose="020F0502020204030204" pitchFamily="34" charset="0"/>
                          <a:cs typeface="Times New Roman" panose="02020603050405020304" pitchFamily="18" charset="0"/>
                        </a:rPr>
                        <a:t>Olaf Szymanowski</a:t>
                      </a:r>
                    </a:p>
                  </a:txBody>
                  <a:tcPr marL="48986" marR="4898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100" dirty="0">
                          <a:solidFill>
                            <a:schemeClr val="tx1"/>
                          </a:solidFill>
                          <a:effectLst/>
                          <a:latin typeface="+mj-lt"/>
                          <a:ea typeface="Calibri" panose="020F0502020204030204" pitchFamily="34" charset="0"/>
                          <a:cs typeface="Times New Roman" panose="02020603050405020304" pitchFamily="18" charset="0"/>
                        </a:rPr>
                        <a:t>Członek Rady Nadzorczej</a:t>
                      </a:r>
                    </a:p>
                  </a:txBody>
                  <a:tcPr marL="48986" marR="4898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66173">
                <a:tc>
                  <a:txBody>
                    <a:bodyPr/>
                    <a:lstStyle/>
                    <a:p>
                      <a:pPr algn="l">
                        <a:lnSpc>
                          <a:spcPct val="115000"/>
                        </a:lnSpc>
                        <a:spcAft>
                          <a:spcPts val="0"/>
                        </a:spcAft>
                      </a:pPr>
                      <a:r>
                        <a:rPr lang="pl-PL" sz="1100" b="0" dirty="0">
                          <a:solidFill>
                            <a:schemeClr val="tx1"/>
                          </a:solidFill>
                          <a:effectLst/>
                          <a:latin typeface="+mj-lt"/>
                          <a:ea typeface="Calibri" panose="020F0502020204030204" pitchFamily="34" charset="0"/>
                          <a:cs typeface="Times New Roman" panose="02020603050405020304" pitchFamily="18" charset="0"/>
                        </a:rPr>
                        <a:t>Wojciech</a:t>
                      </a:r>
                      <a:r>
                        <a:rPr lang="pl-PL" sz="1100" b="0" baseline="0" dirty="0">
                          <a:solidFill>
                            <a:schemeClr val="tx1"/>
                          </a:solidFill>
                          <a:effectLst/>
                          <a:latin typeface="+mj-lt"/>
                          <a:ea typeface="Calibri" panose="020F0502020204030204" pitchFamily="34" charset="0"/>
                          <a:cs typeface="Times New Roman" panose="02020603050405020304" pitchFamily="18" charset="0"/>
                        </a:rPr>
                        <a:t> Paczka </a:t>
                      </a:r>
                      <a:endParaRPr lang="pl-PL" sz="1100" b="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pl-PL" sz="1100" kern="1200" dirty="0">
                          <a:solidFill>
                            <a:schemeClr val="tx1"/>
                          </a:solidFill>
                          <a:effectLst/>
                          <a:latin typeface="+mn-lt"/>
                          <a:ea typeface="Calibri" panose="020F0502020204030204" pitchFamily="34" charset="0"/>
                          <a:cs typeface="Times New Roman" panose="02020603050405020304" pitchFamily="18" charset="0"/>
                        </a:rPr>
                        <a:t>Członek Rady Nadzorczej</a:t>
                      </a:r>
                    </a:p>
                  </a:txBody>
                  <a:tcPr marL="48986" marR="48986"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1662646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Władze </a:t>
            </a:r>
            <a:r>
              <a:rPr lang="pl-PL" dirty="0" err="1"/>
              <a:t>HubStyle</a:t>
            </a:r>
            <a:endParaRPr lang="pl-PL" dirty="0"/>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38</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Ład korporacyjny</a:t>
            </a:r>
          </a:p>
        </p:txBody>
      </p:sp>
      <p:sp>
        <p:nvSpPr>
          <p:cNvPr id="5" name="Symbol zastępczy zawartości 4"/>
          <p:cNvSpPr>
            <a:spLocks noGrp="1"/>
          </p:cNvSpPr>
          <p:nvPr>
            <p:ph sz="quarter" idx="14"/>
          </p:nvPr>
        </p:nvSpPr>
        <p:spPr>
          <a:xfrm>
            <a:off x="792000" y="863600"/>
            <a:ext cx="4896000" cy="8509480"/>
          </a:xfrm>
        </p:spPr>
        <p:txBody>
          <a:bodyPr>
            <a:normAutofit/>
          </a:bodyPr>
          <a:lstStyle/>
          <a:p>
            <a:r>
              <a:rPr lang="pl-PL" b="1" dirty="0">
                <a:solidFill>
                  <a:srgbClr val="C0507B"/>
                </a:solidFill>
              </a:rPr>
              <a:t>Zmiany w składzie Rady Nadzorczej</a:t>
            </a:r>
          </a:p>
          <a:p>
            <a:r>
              <a:rPr lang="pl-PL" dirty="0"/>
              <a:t>W 2019 r. nastąpiły następujące zmiany w składzie Rady Nadzorczej. 10 czerwca Pan Maciej Filipkowski złożył rezygnację z pełnienia funkcji członka Rady Nadzorczej. Ponadto Zwyczajne Walne Zgromadzenie akcjonariuszy w dniu 28 czerwca 2019 r. odwołało ze składu Rady Nadzorczej Pana Łukasza Dobrowolskiego, powołując nowych członków Pana Wojciecha Paczka oraz Pana Olafa Szymanowskiego.</a:t>
            </a:r>
          </a:p>
          <a:p>
            <a:endParaRPr lang="pl-PL" dirty="0"/>
          </a:p>
          <a:p>
            <a:r>
              <a:rPr lang="pl-PL" b="1" dirty="0">
                <a:solidFill>
                  <a:srgbClr val="C0507B"/>
                </a:solidFill>
              </a:rPr>
              <a:t>Opis działania Rady Nadzorczej</a:t>
            </a:r>
          </a:p>
          <a:p>
            <a:r>
              <a:rPr lang="pl-PL" dirty="0"/>
              <a:t>Rada Nadzorcza składa się z pięciu do siedmiu osób. Skład ilościowy Rady Nadzorczej danej kadencji ustala Walne Zgromadzenie w drodze uchwały. Członkowie Rady Nadzorczej są powoływani na kadencję wynoszącą pięć lat. Mandat członka Rady Nadzorczej wygasa najpóźniej z dniem odbycia Walnego Zgromadzenia zatwierdzającego sprawozdanie finansowe za ostatni pełny rok obrotowy pełnienia funkcji Członka Rady Nadzorczej. Rada działa na podstawie Kodeksu Spółek Handlowych, Statutu Spółki, uchwał Walnego Zgromadzenia, Regulaminu Rady Nadzorczej oraz regulaminów pozostałych organów Spółki w zakresie uwzględniającym rolę, funkcję, działanie lub zaniechanie Rady Nadzorczej oraz poszczególnych jej członków, jak również na podstawie innych regulacji obowiązujących w Spółce. Członkiem Rady nie może być członek Zarządu Spółki, prokurent, likwidator, kierownik oddziału lub zakładu oraz zatrudniony w Spółce główny księgowy, radca prawny lub adwokat ani inna osoba podlegająca bezpośrednio członkowi Zarządu lub likwidatorowi Spółki. Posiedzenia Rady Nadzorczej zwoływane są w miarę potrzeb, nie rzadziej jednak niż trzy razy w roku obrotowym. Szczegółowy sposób zwoływania i odbywania posiedzeń Rady Nadzorczej określa Regulamin Rady Nadzorczej. </a:t>
            </a:r>
          </a:p>
        </p:txBody>
      </p:sp>
      <p:sp>
        <p:nvSpPr>
          <p:cNvPr id="6" name="Symbol zastępczy zawartości 5"/>
          <p:cNvSpPr>
            <a:spLocks noGrp="1"/>
          </p:cNvSpPr>
          <p:nvPr>
            <p:ph sz="quarter" idx="15"/>
          </p:nvPr>
        </p:nvSpPr>
        <p:spPr/>
        <p:txBody>
          <a:bodyPr/>
          <a:lstStyle/>
          <a:p>
            <a:pPr>
              <a:buClr>
                <a:srgbClr val="C0507B"/>
              </a:buClr>
            </a:pPr>
            <a:r>
              <a:rPr lang="pl-PL" dirty="0"/>
              <a:t>Do kompetencji Rady Nadzorczej oprócz spraw określonych w Kodeksie spółek handlowych, należy:</a:t>
            </a:r>
          </a:p>
          <a:p>
            <a:pPr marL="228600" indent="-228600">
              <a:buClr>
                <a:srgbClr val="C0507B"/>
              </a:buClr>
              <a:buAutoNum type="alphaLcParenR"/>
            </a:pPr>
            <a:r>
              <a:rPr lang="pl-PL" dirty="0"/>
              <a:t>powoływanie i odwoływanie, a także ustalanie wysokości wynagrodzenia </a:t>
            </a:r>
            <a:br>
              <a:rPr lang="pl-PL" dirty="0"/>
            </a:br>
            <a:r>
              <a:rPr lang="pl-PL" dirty="0"/>
              <a:t>i warunków zatrudnienia każdego członka Zarządu, </a:t>
            </a:r>
          </a:p>
          <a:p>
            <a:pPr marL="228600" indent="-228600">
              <a:buClr>
                <a:srgbClr val="C0507B"/>
              </a:buClr>
              <a:buAutoNum type="alphaLcParenR"/>
            </a:pPr>
            <a:r>
              <a:rPr lang="pl-PL" dirty="0"/>
              <a:t>powołanie i zmiana biegłych rewidentów Spółki, </a:t>
            </a:r>
          </a:p>
          <a:p>
            <a:pPr marL="228600" indent="-228600">
              <a:buClr>
                <a:srgbClr val="C0507B"/>
              </a:buClr>
              <a:buAutoNum type="alphaLcParenR"/>
            </a:pPr>
            <a:r>
              <a:rPr lang="pl-PL" dirty="0"/>
              <a:t>uchwalanie regulaminu Zarządu, </a:t>
            </a:r>
          </a:p>
          <a:p>
            <a:pPr marL="228600" indent="-228600">
              <a:buClr>
                <a:srgbClr val="C0507B"/>
              </a:buClr>
              <a:buAutoNum type="alphaLcParenR"/>
            </a:pPr>
            <a:r>
              <a:rPr lang="pl-PL" dirty="0"/>
              <a:t>podejmowanie uchwał w sprawie nabycia i zbycia nieruchomości, użytkowania wieczystego lub udziału w nieruchomości, </a:t>
            </a:r>
          </a:p>
          <a:p>
            <a:pPr marL="228600" indent="-228600">
              <a:buClr>
                <a:srgbClr val="C0507B"/>
              </a:buClr>
              <a:buAutoNum type="alphaLcParenR"/>
            </a:pPr>
            <a:r>
              <a:rPr lang="pl-PL" dirty="0"/>
              <a:t>wyrażanie zgody na zaciągnięcie zobowiązania lub rozporządzenie prawem na kwotę przewyższającą równowartość 500.000,00 zł (słownie: pięćset tysięcy złotych). </a:t>
            </a:r>
          </a:p>
          <a:p>
            <a:pPr>
              <a:buClr>
                <a:srgbClr val="C0507B"/>
              </a:buClr>
            </a:pPr>
            <a:r>
              <a:rPr lang="pl-PL" dirty="0"/>
              <a:t>Ponadto do kompetencji Rady Nadzorczej należy wyrażanie zgody w wybranych sprawach dotyczących spółki zależnej. Rada Nadzorcza podejmuje uchwały jeżeli na posiedzeniu jest obecnych co najmniej połowa jej członków, a wszyscy jej członkowie zostali zaproszeni. We wszystkich sprawach należących do kompetencji Rady Nadzorczej za wyjątkiem wyboru Przewodniczącego i Wiceprzewodniczącego Rady Nadzorczej, powołania członków Zarządu oraz odwołania członków Zarządu, uchwała podjęta poza posiedzeniem w trybie pisemnym lub przy wykorzystaniu środków bezpośredniego porozumiewania się na odległość jest tak samo ważna jak uchwała podjęta na przepisowo zwołanym i odbytym posiedzeniu Rady Nadzorczej, pod warunkiem, że wszyscy członkowie Rady Nadzorczej zostali powiadomieni o treści projektu uchwały. Rada Nadzorcza może ustanawiać komitety. W przypadku ustanowienia komitetu, Rada Nadzorcza powołuje i odwołuje jego członków, a także określa sposób jego organizacji. Rada Nadzorcza może powoływać komitety stałe lub ad hoc, działające jako kolegialne organy pomocnicze i opiniotwórcze Rady Nadzorczej. Na dzień publikacji niniejszego oświadczenia w ramach Zarządu i Rady Nadzorczej Spółki nie zostały ustalone komitety. W związku z faktem, iż Rada Nadzorcza Spółki składa się z pięciu członków, nie jest koniecznym powoływanie wyodrębnionego Komitetu Audytu. Walne Zgromadzenie postanowiło powierzyć kompetencje Komitetu Audytu Radzie Nadzorczej Spółki.</a:t>
            </a:r>
          </a:p>
          <a:p>
            <a:endParaRPr lang="pl-PL" dirty="0"/>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3412123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Inne informacje</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39</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Ład korporacyjny</a:t>
            </a:r>
          </a:p>
        </p:txBody>
      </p:sp>
      <p:sp>
        <p:nvSpPr>
          <p:cNvPr id="5" name="Symbol zastępczy zawartości 4"/>
          <p:cNvSpPr>
            <a:spLocks noGrp="1"/>
          </p:cNvSpPr>
          <p:nvPr>
            <p:ph sz="quarter" idx="14"/>
          </p:nvPr>
        </p:nvSpPr>
        <p:spPr/>
        <p:txBody>
          <a:bodyPr>
            <a:normAutofit lnSpcReduction="10000"/>
          </a:bodyPr>
          <a:lstStyle/>
          <a:p>
            <a:pPr>
              <a:spcBef>
                <a:spcPts val="600"/>
              </a:spcBef>
            </a:pPr>
            <a:r>
              <a:rPr lang="pl-PL" b="1" dirty="0">
                <a:solidFill>
                  <a:srgbClr val="C0507B"/>
                </a:solidFill>
              </a:rPr>
              <a:t>Opis głównych cech stosowanych w Grupie Kapitałowej HubStyle S.A. systemów kontroli wewnętrznej i zarządzania ryzykiem w odniesieniu do procesu sporządzania sprawozdań finansowych i skonsolidowanych sprawozdań finansowych.</a:t>
            </a:r>
          </a:p>
          <a:p>
            <a:r>
              <a:rPr lang="pl-PL" dirty="0"/>
              <a:t>Grupa HubStyle S.A. aby zapewnić sprawny przepływ informacji pomiędzy funkcjonującymi w ramach struktury komórkami posługuje się odpowiednio dostosowanym do potrzeb systemem kontroli wewnętrznej.</a:t>
            </a:r>
          </a:p>
          <a:p>
            <a:r>
              <a:rPr lang="pl-PL" dirty="0"/>
              <a:t>W zakresie prowadzenia rachunkowości i sprawozdawczości finansowej, które w sposób jasny i rzetelny obrazują sytuację majątkową Grupy HubStyle S.A., Grupa posiada dokumentację opisującą przyjęte zasady rachunkowości. </a:t>
            </a:r>
          </a:p>
          <a:p>
            <a:r>
              <a:rPr lang="pl-PL" dirty="0"/>
              <a:t>Dokumentacja zawiera przede wszystkim metody określające wycenę aktywów i pasywów oraz ustalenie wyniku finansowego, reguluje także sposób prowadzenia ksiąg rachunkowych oraz określa system ochrony danych. Przyjęte zasady stosowane są w sposób ciągły pozwalający zapewnić porównywalność.</a:t>
            </a:r>
          </a:p>
          <a:p>
            <a:r>
              <a:rPr lang="pl-PL" dirty="0"/>
              <a:t>Celem zabezpieczenia danych przed dostępem do nich osób nieupoważnionych Spółki z Grupy prowadzą księgi rachunkowe w systemie informatycznym, w ramach którego stosuje się funkcyjne ograniczenia dostępu, w tym dostęp hasłowy. </a:t>
            </a:r>
          </a:p>
          <a:p>
            <a:r>
              <a:rPr lang="pl-PL" dirty="0"/>
              <a:t>Skuteczny system kontroli wewnętrznej regulują także przyjęte Procedury określające poprawność sporządzania i publikacji okresowych raportów finansowych. Równorzędnie z nimi Spółka i jej Grupa stosują się do szeregu Regulaminów, określających między innymi obieg informacji poufnych </a:t>
            </a:r>
            <a:br>
              <a:rPr lang="pl-PL" dirty="0"/>
            </a:br>
            <a:r>
              <a:rPr lang="pl-PL" dirty="0"/>
              <a:t>w ramach Grupy Kapitałowej. </a:t>
            </a:r>
          </a:p>
          <a:p>
            <a:r>
              <a:rPr lang="pl-PL" dirty="0"/>
              <a:t>W związku z przyjętymi regulacjami Członkowie Zarządu HubStyle S.A. zatwierdzają sporządzone raporty okresowe, uprzednio poddając je stosownej weryfikacji. Okresowe raporty budowane są w oparciu o rzetelnie zebrane dane oraz informacje przekazywane przez osoby zarządzające poszczególnymi komórkami organizacyjnymi w Grupie.</a:t>
            </a:r>
          </a:p>
          <a:p>
            <a:r>
              <a:rPr lang="pl-PL" dirty="0"/>
              <a:t>Dla właściwej kontroli i zarządzania ryzykiem w odniesieniu do procesu sporządzania sprawozdań finansowych, Spółka przekazuje sporządzone skonsolidowane oraz jednostkowe roczne sprawozdania finansowe do badania przez biegłego rewidenta wybranego wcześniej Uchwałą Rady Nadzorczej. Przeglądowi przez biegłego rewidenta poddawane są natomiast jednostkowe oraz skonsolidowane półroczne sprawozdania finansowe.</a:t>
            </a:r>
          </a:p>
          <a:p>
            <a:pPr>
              <a:lnSpc>
                <a:spcPct val="118000"/>
              </a:lnSpc>
            </a:pPr>
            <a:r>
              <a:rPr lang="pl-PL" b="1" dirty="0">
                <a:solidFill>
                  <a:srgbClr val="C0507B"/>
                </a:solidFill>
              </a:rPr>
              <a:t>Wskazanie posiadaczy wszelkich papierów wartościowych, które dają specjalne uprawnienia kontrolne, wraz z opisem tych uprawnień</a:t>
            </a:r>
          </a:p>
          <a:p>
            <a:r>
              <a:rPr lang="pl-PL" dirty="0"/>
              <a:t>Specjalne uprawnienia kontrolne nie występują. Wyemitowane akcje HubStyle S.A. są akcjami zwykłymi na okaziciela. Pozostają równe, a każda akcja daje prawo wykonania jednego głosu na Walnym Zgromadzeniu Spółki.</a:t>
            </a:r>
          </a:p>
        </p:txBody>
      </p:sp>
      <p:sp>
        <p:nvSpPr>
          <p:cNvPr id="6" name="Symbol zastępczy zawartości 5"/>
          <p:cNvSpPr>
            <a:spLocks noGrp="1"/>
          </p:cNvSpPr>
          <p:nvPr>
            <p:ph sz="quarter" idx="15"/>
          </p:nvPr>
        </p:nvSpPr>
        <p:spPr/>
        <p:txBody>
          <a:bodyPr>
            <a:normAutofit/>
          </a:bodyPr>
          <a:lstStyle/>
          <a:p>
            <a:pPr>
              <a:spcBef>
                <a:spcPts val="600"/>
              </a:spcBef>
            </a:pPr>
            <a:r>
              <a:rPr lang="pl-PL" b="1" dirty="0">
                <a:solidFill>
                  <a:srgbClr val="C0507B"/>
                </a:solidFill>
              </a:rPr>
              <a:t>Wskazanie wszelkich ograniczeń w wykonywaniu prawa głosu </a:t>
            </a:r>
            <a:br>
              <a:rPr lang="pl-PL" b="1" dirty="0">
                <a:solidFill>
                  <a:srgbClr val="C0507B"/>
                </a:solidFill>
              </a:rPr>
            </a:br>
            <a:r>
              <a:rPr lang="pl-PL" b="1" dirty="0">
                <a:solidFill>
                  <a:srgbClr val="C0507B"/>
                </a:solidFill>
              </a:rPr>
              <a:t>i w przenoszeniu prawa własności papierów wartościowych</a:t>
            </a:r>
          </a:p>
          <a:p>
            <a:r>
              <a:rPr lang="pl-PL" dirty="0"/>
              <a:t>Akcjonariuszom HubStyle S.A. nie przysługują inne prawa głosu niż wynikające z posiadanych akcji, przy czym nie mają miejsca żadne ograniczenia w wykonywaniu prawa głosu.</a:t>
            </a:r>
          </a:p>
          <a:p>
            <a:pPr>
              <a:spcBef>
                <a:spcPts val="600"/>
              </a:spcBef>
            </a:pPr>
            <a:r>
              <a:rPr lang="pl-PL" b="1" dirty="0">
                <a:solidFill>
                  <a:srgbClr val="C0507B"/>
                </a:solidFill>
              </a:rPr>
              <a:t>Opis zasad powoływania i odwoływania osób zarządzających oraz ich uprawnienia, w szczególności prawo do podjęcia decyzji o emisji lub wykupie akcji</a:t>
            </a:r>
          </a:p>
          <a:p>
            <a:r>
              <a:rPr lang="pl-PL" dirty="0"/>
              <a:t>Zarząd jest organem statutowym spółki dominującej HubStyle S.A., który pod przewodnictwem Prezesa Zarządu kieruje działalnością Spółki i działa w jej imieniu na podstawie Kodeksu spółek handlowych („KSH”), Statutu Spółki, uchwał Walnego Zgromadzenia Spółki, uchwał Rady Nadzorczej, Regulaminu Zarządu, regulaminów innych organów Spółki w zakresie uwzględniającym funkcję, rolę, działanie lub zaniechanie Zarządu lub poszczególnych jego członków, jak również innych regulacji obowiązujących w Spółce. </a:t>
            </a:r>
          </a:p>
          <a:p>
            <a:r>
              <a:rPr lang="pl-PL" dirty="0"/>
              <a:t>W myśl Regulaminu Zarządu, Zarząd jest stałym organem zarządzającym Spółką i reprezentującym ją we wszystkich sprawach nie zastrzeżonych do kompetencji Rady Nadzorczej lub Walnego Zgromadzenia. Szczegółowe zasady funkcjonowania Zarządu określa Regulamin Zarządu HubStyle S.A. uchwalany przez Radę Nadzorczą.</a:t>
            </a:r>
          </a:p>
          <a:p>
            <a:r>
              <a:rPr lang="pl-PL" dirty="0"/>
              <a:t>Zarząd Spółki obowiązany jest zarządzać majątkiem Spółki i prowadzić sprawy Spółki oraz wykonywać swe obowiązki z najwyższą starannością, wynikającą z profesjonalnego charakteru tej działalności.</a:t>
            </a:r>
          </a:p>
          <a:p>
            <a:r>
              <a:rPr lang="pl-PL" b="1" dirty="0">
                <a:solidFill>
                  <a:srgbClr val="C0507B"/>
                </a:solidFill>
              </a:rPr>
              <a:t>Opis zasad zmiany statutu lub umowy spółki emitenta</a:t>
            </a:r>
          </a:p>
          <a:p>
            <a:r>
              <a:rPr lang="pl-PL" dirty="0"/>
              <a:t>Statut Spółki może być zmieniony w drodze Uchwały Walnego Zgromadzenia. Uchwaloną zmianę w Statucie Zarząd HubStyle S.A. zgłasza do Sądu Rejonowego, nie później jak trzy miesiące od dnia powzięcia uchwały przez Walne Zgromadzenie.</a:t>
            </a:r>
          </a:p>
          <a:p>
            <a:r>
              <a:rPr lang="pl-PL" b="1" dirty="0">
                <a:solidFill>
                  <a:srgbClr val="C0507B"/>
                </a:solidFill>
              </a:rPr>
              <a:t>Opis sposobu działania Walnego Zgromadzenia i jego zasadniczych uprawnień oraz praw akcjonariuszy i sposobu ich wykonywania</a:t>
            </a:r>
          </a:p>
          <a:p>
            <a:r>
              <a:rPr lang="pl-PL" dirty="0"/>
              <a:t>Walne Zgromadzenie akcjonariuszy obraduje według zasad określonych </a:t>
            </a:r>
            <a:br>
              <a:rPr lang="pl-PL" dirty="0"/>
            </a:br>
            <a:r>
              <a:rPr lang="pl-PL" dirty="0"/>
              <a:t>w Kodeksie spółek handlowych, Statucie Spółki oraz Regulaminie Walnego Zgromadzenia, który szczegółowo określa zasady i tryb posiedzeń Walnego Zgromadzenia HubStyle S.A., zarówno zwyczajnych jak i nadzwyczajnych. Zasady działania Walnego Zgromadzenia są regulowane przez Kodeks spółek handlowych.</a:t>
            </a:r>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3145382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Obraz zawierający budynek, osoba, zielony, młode&#10;&#10;Opis wygenerowany automatycznie">
            <a:extLst>
              <a:ext uri="{FF2B5EF4-FFF2-40B4-BE49-F238E27FC236}">
                <a16:creationId xmlns="" xmlns:a16="http://schemas.microsoft.com/office/drawing/2014/main" id="{0FF10B38-6B96-48F1-8AB6-D3E62B9760F3}"/>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1" y="-69374"/>
            <a:ext cx="6568750" cy="9846567"/>
          </a:xfrm>
        </p:spPr>
      </p:pic>
      <p:sp>
        <p:nvSpPr>
          <p:cNvPr id="11" name="Prostokąt 10"/>
          <p:cNvSpPr/>
          <p:nvPr/>
        </p:nvSpPr>
        <p:spPr>
          <a:xfrm>
            <a:off x="2" y="5994774"/>
            <a:ext cx="6568748" cy="170142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8" name="Symbol zastępczy tekstu 7"/>
          <p:cNvSpPr>
            <a:spLocks noGrp="1"/>
          </p:cNvSpPr>
          <p:nvPr>
            <p:ph type="body" sz="quarter" idx="16"/>
          </p:nvPr>
        </p:nvSpPr>
        <p:spPr/>
        <p:txBody>
          <a:bodyPr/>
          <a:lstStyle/>
          <a:p>
            <a:r>
              <a:rPr lang="pl-PL" dirty="0"/>
              <a:t>Podsumowanie operacyjne</a:t>
            </a:r>
          </a:p>
        </p:txBody>
      </p:sp>
      <p:sp>
        <p:nvSpPr>
          <p:cNvPr id="9" name="Symbol zastępczy tekstu 8"/>
          <p:cNvSpPr>
            <a:spLocks noGrp="1"/>
          </p:cNvSpPr>
          <p:nvPr>
            <p:ph type="body" sz="quarter" idx="17"/>
          </p:nvPr>
        </p:nvSpPr>
        <p:spPr/>
        <p:txBody>
          <a:bodyPr/>
          <a:lstStyle/>
          <a:p>
            <a:r>
              <a:rPr lang="pl-PL" dirty="0"/>
              <a:t>1</a:t>
            </a:r>
          </a:p>
        </p:txBody>
      </p:sp>
      <p:sp>
        <p:nvSpPr>
          <p:cNvPr id="4" name="Symbol zastępczy numeru slajdu 3"/>
          <p:cNvSpPr>
            <a:spLocks noGrp="1"/>
          </p:cNvSpPr>
          <p:nvPr>
            <p:ph type="sldNum" sz="quarter" idx="12"/>
          </p:nvPr>
        </p:nvSpPr>
        <p:spPr/>
        <p:txBody>
          <a:bodyPr/>
          <a:lstStyle/>
          <a:p>
            <a:fld id="{95AD31FC-7B9A-42A6-8347-069E99EC957F}" type="slidenum">
              <a:rPr lang="pl-PL" smtClean="0">
                <a:solidFill>
                  <a:prstClr val="black">
                    <a:tint val="75000"/>
                  </a:prstClr>
                </a:solidFill>
              </a:rPr>
              <a:pPr/>
              <a:t>4</a:t>
            </a:fld>
            <a:endParaRPr lang="pl-PL" dirty="0">
              <a:solidFill>
                <a:prstClr val="black">
                  <a:tint val="75000"/>
                </a:prstClr>
              </a:solidFill>
            </a:endParaRPr>
          </a:p>
        </p:txBody>
      </p:sp>
      <p:sp>
        <p:nvSpPr>
          <p:cNvPr id="12" name="Prostokąt 11"/>
          <p:cNvSpPr/>
          <p:nvPr/>
        </p:nvSpPr>
        <p:spPr>
          <a:xfrm rot="16200000">
            <a:off x="1252529" y="6798052"/>
            <a:ext cx="45719"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title"/>
          </p:nvPr>
        </p:nvSpPr>
        <p:spPr/>
        <p:txBody>
          <a:bodyPr>
            <a:normAutofit/>
          </a:bodyPr>
          <a:lstStyle/>
          <a:p>
            <a:r>
              <a:rPr lang="pl-PL" dirty="0"/>
              <a:t>Wybrane dane finansowe</a:t>
            </a:r>
          </a:p>
        </p:txBody>
      </p:sp>
      <p:graphicFrame>
        <p:nvGraphicFramePr>
          <p:cNvPr id="13" name="Symbol zastępczy zawartości 2"/>
          <p:cNvGraphicFramePr>
            <a:graphicFrameLocks/>
          </p:cNvGraphicFramePr>
          <p:nvPr>
            <p:extLst>
              <p:ext uri="{D42A27DB-BD31-4B8C-83A1-F6EECF244321}">
                <p14:modId xmlns:p14="http://schemas.microsoft.com/office/powerpoint/2010/main" val="3016156394"/>
              </p:ext>
            </p:extLst>
          </p:nvPr>
        </p:nvGraphicFramePr>
        <p:xfrm>
          <a:off x="6903180" y="619124"/>
          <a:ext cx="5171297" cy="6379752"/>
        </p:xfrm>
        <a:graphic>
          <a:graphicData uri="http://schemas.openxmlformats.org/drawingml/2006/table">
            <a:tbl>
              <a:tblPr firstRow="1" firstCol="1" bandRow="1"/>
              <a:tblGrid>
                <a:gridCol w="3285347">
                  <a:extLst>
                    <a:ext uri="{9D8B030D-6E8A-4147-A177-3AD203B41FA5}">
                      <a16:colId xmlns="" xmlns:a16="http://schemas.microsoft.com/office/drawing/2014/main" val="20000"/>
                    </a:ext>
                  </a:extLst>
                </a:gridCol>
                <a:gridCol w="962025">
                  <a:extLst>
                    <a:ext uri="{9D8B030D-6E8A-4147-A177-3AD203B41FA5}">
                      <a16:colId xmlns="" xmlns:a16="http://schemas.microsoft.com/office/drawing/2014/main" val="20001"/>
                    </a:ext>
                  </a:extLst>
                </a:gridCol>
                <a:gridCol w="818814">
                  <a:extLst>
                    <a:ext uri="{9D8B030D-6E8A-4147-A177-3AD203B41FA5}">
                      <a16:colId xmlns="" xmlns:a16="http://schemas.microsoft.com/office/drawing/2014/main" val="20003"/>
                    </a:ext>
                  </a:extLst>
                </a:gridCol>
                <a:gridCol w="105111">
                  <a:extLst>
                    <a:ext uri="{9D8B030D-6E8A-4147-A177-3AD203B41FA5}">
                      <a16:colId xmlns="" xmlns:a16="http://schemas.microsoft.com/office/drawing/2014/main" val="20004"/>
                    </a:ext>
                  </a:extLst>
                </a:gridCol>
              </a:tblGrid>
              <a:tr h="1082823">
                <a:tc>
                  <a:txBody>
                    <a:bodyPr/>
                    <a:lstStyle/>
                    <a:p>
                      <a:pPr algn="ctr">
                        <a:lnSpc>
                          <a:spcPct val="107000"/>
                        </a:lnSpc>
                        <a:spcAft>
                          <a:spcPts val="0"/>
                        </a:spcAft>
                      </a:pPr>
                      <a:r>
                        <a:rPr lang="pl-PL" sz="1200" b="1" dirty="0">
                          <a:solidFill>
                            <a:schemeClr val="tx1">
                              <a:lumMod val="75000"/>
                              <a:lumOff val="25000"/>
                            </a:schemeClr>
                          </a:solidFill>
                          <a:effectLst/>
                          <a:latin typeface="+mj-lt"/>
                          <a:ea typeface="Times New Roman"/>
                          <a:cs typeface="Times New Roman"/>
                        </a:rPr>
                        <a:t>Wybrane skonsolidowane dane finansowe [tys. zł]</a:t>
                      </a:r>
                      <a:endParaRPr lang="pl-PL" sz="1200" dirty="0">
                        <a:solidFill>
                          <a:schemeClr val="tx1">
                            <a:lumMod val="75000"/>
                            <a:lumOff val="25000"/>
                          </a:schemeClr>
                        </a:solidFill>
                        <a:effectLst/>
                        <a:latin typeface="+mj-lt"/>
                        <a:ea typeface="Calibri"/>
                        <a:cs typeface="Times New Roman"/>
                      </a:endParaRPr>
                    </a:p>
                  </a:txBody>
                  <a:tcPr marL="14076" marR="14076" marT="0" marB="0" anchor="ctr">
                    <a:lnL>
                      <a:noFill/>
                    </a:lnL>
                    <a:lnR w="12700" cap="flat" cmpd="sng" algn="ctr">
                      <a:solidFill>
                        <a:srgbClr val="C0507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07D9B"/>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FFFFFF"/>
                          </a:solidFill>
                          <a:effectLst/>
                          <a:latin typeface="+mj-lt"/>
                          <a:ea typeface="Times New Roman"/>
                          <a:cs typeface="Times New Roman"/>
                        </a:rPr>
                        <a:t>2019</a:t>
                      </a:r>
                      <a:endParaRPr lang="pl-PL" sz="1200" dirty="0">
                        <a:effectLst/>
                        <a:latin typeface="+mj-lt"/>
                        <a:ea typeface="Calibri"/>
                        <a:cs typeface="Times New Roman"/>
                      </a:endParaRPr>
                    </a:p>
                  </a:txBody>
                  <a:tcPr marL="14076" marR="14076"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07D9B"/>
                      </a:solidFill>
                      <a:prstDash val="solid"/>
                      <a:round/>
                      <a:headEnd type="none" w="med" len="med"/>
                      <a:tailEnd type="none" w="med" len="med"/>
                    </a:lnB>
                    <a:solidFill>
                      <a:srgbClr val="C0507B"/>
                    </a:solidFill>
                  </a:tcPr>
                </a:tc>
                <a:tc gridSpan="2">
                  <a:txBody>
                    <a:bodyPr/>
                    <a:lstStyle/>
                    <a:p>
                      <a:pPr algn="ctr">
                        <a:lnSpc>
                          <a:spcPct val="107000"/>
                        </a:lnSpc>
                        <a:spcAft>
                          <a:spcPts val="0"/>
                        </a:spcAft>
                      </a:pPr>
                      <a:endParaRPr lang="pl-PL" sz="1200" b="1" kern="1200" dirty="0">
                        <a:solidFill>
                          <a:schemeClr val="tx1">
                            <a:lumMod val="75000"/>
                            <a:lumOff val="25000"/>
                          </a:schemeClr>
                        </a:solidFill>
                        <a:effectLst/>
                        <a:latin typeface="+mn-lt"/>
                        <a:ea typeface="Times New Roman"/>
                        <a:cs typeface="Times New Roman"/>
                      </a:endParaRPr>
                    </a:p>
                    <a:p>
                      <a:pPr algn="ctr">
                        <a:lnSpc>
                          <a:spcPct val="107000"/>
                        </a:lnSpc>
                        <a:spcAft>
                          <a:spcPts val="0"/>
                        </a:spcAft>
                      </a:pPr>
                      <a:r>
                        <a:rPr lang="pl-PL" sz="1200" b="1" kern="1200" dirty="0">
                          <a:solidFill>
                            <a:schemeClr val="tx1">
                              <a:lumMod val="75000"/>
                              <a:lumOff val="25000"/>
                            </a:schemeClr>
                          </a:solidFill>
                          <a:effectLst/>
                          <a:latin typeface="+mn-lt"/>
                          <a:ea typeface="Times New Roman"/>
                          <a:cs typeface="Times New Roman"/>
                        </a:rPr>
                        <a:t>2018</a:t>
                      </a:r>
                    </a:p>
                    <a:p>
                      <a:pPr algn="ctr">
                        <a:lnSpc>
                          <a:spcPct val="107000"/>
                        </a:lnSpc>
                        <a:spcAft>
                          <a:spcPts val="0"/>
                        </a:spcAft>
                      </a:pPr>
                      <a:endParaRPr lang="pl-PL" sz="1200" dirty="0">
                        <a:solidFill>
                          <a:schemeClr val="tx1">
                            <a:lumMod val="75000"/>
                            <a:lumOff val="25000"/>
                          </a:schemeClr>
                        </a:solidFill>
                        <a:effectLst/>
                        <a:latin typeface="+mj-lt"/>
                        <a:ea typeface="Calibri"/>
                        <a:cs typeface="Times New Roman"/>
                      </a:endParaRPr>
                    </a:p>
                  </a:txBody>
                  <a:tcPr marL="14076" marR="14076" marT="0" marB="0" anchor="ctr">
                    <a:lnL w="12700" cap="flat" cmpd="sng" algn="ctr">
                      <a:solidFill>
                        <a:srgbClr val="C0507B"/>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noFill/>
                  </a:tcPr>
                </a:tc>
                <a:tc hMerge="1">
                  <a:txBody>
                    <a:bodyPr/>
                    <a:lstStyle/>
                    <a:p>
                      <a:endParaRPr lang="pl-PL"/>
                    </a:p>
                  </a:txBody>
                  <a:tcPr/>
                </a:tc>
                <a:extLst>
                  <a:ext uri="{0D108BD9-81ED-4DB2-BD59-A6C34878D82A}">
                    <a16:rowId xmlns="" xmlns:a16="http://schemas.microsoft.com/office/drawing/2014/main" val="10000"/>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Przychody ze sprzedaży</a:t>
                      </a:r>
                    </a:p>
                  </a:txBody>
                  <a:tcPr marL="9525" marR="9525" marT="9525" marB="0" anchor="ctr">
                    <a:lnL>
                      <a:noFill/>
                    </a:lnL>
                    <a:lnR w="12700" cap="flat" cmpd="sng" algn="ctr">
                      <a:solidFill>
                        <a:srgbClr val="C0507B"/>
                      </a:solidFill>
                      <a:prstDash val="solid"/>
                      <a:round/>
                      <a:headEnd type="none" w="med" len="med"/>
                      <a:tailEnd type="none" w="med" len="med"/>
                    </a:lnR>
                    <a:lnT w="12700" cap="flat" cmpd="sng" algn="ctr">
                      <a:solidFill>
                        <a:srgbClr val="D07D9B"/>
                      </a:solidFill>
                      <a:prstDash val="solid"/>
                      <a:round/>
                      <a:headEnd type="none" w="med" len="med"/>
                      <a:tailEnd type="none" w="med" len="med"/>
                    </a:lnT>
                    <a:lnB>
                      <a:noFill/>
                    </a:lnB>
                  </a:tcPr>
                </a:tc>
                <a:tc>
                  <a:txBody>
                    <a:bodyPr/>
                    <a:lstStyle/>
                    <a:p>
                      <a:pPr algn="just" rtl="0" fontAlgn="ctr"/>
                      <a:r>
                        <a:rPr lang="pl-PL" sz="1200" b="0" i="0" u="none" strike="noStrike" dirty="0">
                          <a:solidFill>
                            <a:srgbClr val="404040"/>
                          </a:solidFill>
                          <a:effectLst/>
                          <a:latin typeface="Calibri Light"/>
                        </a:rPr>
                        <a:t>9 654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D07D9B"/>
                      </a:solidFill>
                      <a:prstDash val="solid"/>
                      <a:round/>
                      <a:headEnd type="none" w="med" len="med"/>
                      <a:tailEnd type="none" w="med" len="med"/>
                    </a:lnT>
                    <a:lnB>
                      <a:noFill/>
                    </a:lnB>
                  </a:tcPr>
                </a:tc>
                <a:tc>
                  <a:txBody>
                    <a:bodyPr/>
                    <a:lstStyle/>
                    <a:p>
                      <a:pPr algn="r" rtl="0" fontAlgn="ctr"/>
                      <a:r>
                        <a:rPr lang="pl-PL" sz="1200" b="0" i="0" u="none" strike="noStrike">
                          <a:solidFill>
                            <a:srgbClr val="404040"/>
                          </a:solidFill>
                          <a:effectLst/>
                          <a:latin typeface="Calibri Light"/>
                        </a:rPr>
                        <a:t>8 549</a:t>
                      </a:r>
                    </a:p>
                  </a:txBody>
                  <a:tcPr marL="9525" marR="9525" marT="9525" marB="0" anchor="ctr">
                    <a:lnL w="12700" cap="flat" cmpd="sng" algn="ctr">
                      <a:solidFill>
                        <a:srgbClr val="C0507B"/>
                      </a:solidFill>
                      <a:prstDash val="solid"/>
                      <a:round/>
                      <a:headEnd type="none" w="med" len="med"/>
                      <a:tailEnd type="none" w="med" len="med"/>
                    </a:lnL>
                    <a:lnR>
                      <a:noFill/>
                    </a:lnR>
                    <a:lnT w="12700" cap="flat" cmpd="sng" algn="ctr">
                      <a:solidFill>
                        <a:srgbClr val="C0507B"/>
                      </a:solidFill>
                      <a:prstDash val="solid"/>
                      <a:round/>
                      <a:headEnd type="none" w="med" len="med"/>
                      <a:tailEnd type="none" w="med" len="med"/>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w="12700" cap="flat" cmpd="sng" algn="ctr">
                      <a:solidFill>
                        <a:srgbClr val="D07D9B"/>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Strata</a:t>
                      </a:r>
                      <a:r>
                        <a:rPr lang="pl-PL" sz="1200" b="0" i="0" u="none" strike="noStrike" kern="1200" baseline="0" dirty="0">
                          <a:solidFill>
                            <a:schemeClr val="tx1">
                              <a:lumMod val="75000"/>
                              <a:lumOff val="25000"/>
                            </a:schemeClr>
                          </a:solidFill>
                          <a:effectLst/>
                          <a:latin typeface="+mn-lt"/>
                          <a:ea typeface="+mn-ea"/>
                          <a:cs typeface="+mn-cs"/>
                        </a:rPr>
                        <a:t> </a:t>
                      </a:r>
                      <a:r>
                        <a:rPr lang="pl-PL" sz="1200" b="0" i="0" u="none" strike="noStrike" kern="1200" dirty="0">
                          <a:solidFill>
                            <a:schemeClr val="tx1">
                              <a:lumMod val="75000"/>
                              <a:lumOff val="25000"/>
                            </a:schemeClr>
                          </a:solidFill>
                          <a:effectLst/>
                          <a:latin typeface="+mn-lt"/>
                          <a:ea typeface="+mn-ea"/>
                          <a:cs typeface="+mn-cs"/>
                        </a:rPr>
                        <a:t>na działalności operacyjnej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-5 895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-9 713</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2"/>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Wynik brutto</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-6 228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-9 824</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3"/>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Wynik netto</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-6 228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-9 851</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4"/>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Całkowite dochody/straty ogółem</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-6 228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-9 182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5"/>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Aktywa razem</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9 059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4 725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6"/>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Rzeczowe aktywa trwałe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935</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346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7"/>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Należności krótkoterminowe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2 507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316</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8"/>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Zobowiązania krótkoterminowe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13 432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3 228</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09"/>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Zobowiązania długoterminowe</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359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0"/>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Kapitał własny</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-4 732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1 497</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1"/>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Kapitał podstawowy</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3 200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2 600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2"/>
                  </a:ext>
                </a:extLst>
              </a:tr>
              <a:tr h="286797">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Przepływy pieniężne netto z działalności operacyjnej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-8 808</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-4380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3"/>
                  </a:ext>
                </a:extLst>
              </a:tr>
              <a:tr h="402408">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Przepływy pieniężne netto z działalności inwestycyjnej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14</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1800</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4"/>
                  </a:ext>
                </a:extLst>
              </a:tr>
              <a:tr h="275511">
                <a:tc>
                  <a:txBody>
                    <a:bodyPr/>
                    <a:lstStyle/>
                    <a:p>
                      <a:pPr algn="l" fontAlgn="ctr"/>
                      <a:r>
                        <a:rPr lang="pl-PL" sz="1200" b="0" i="0" u="none" strike="noStrike" kern="1200">
                          <a:solidFill>
                            <a:schemeClr val="tx1">
                              <a:lumMod val="75000"/>
                              <a:lumOff val="25000"/>
                            </a:schemeClr>
                          </a:solidFill>
                          <a:effectLst/>
                          <a:latin typeface="+mn-lt"/>
                          <a:ea typeface="+mn-ea"/>
                          <a:cs typeface="+mn-cs"/>
                        </a:rPr>
                        <a:t>Przepływy pieniężne netto z działalności finansowej</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9 590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2392</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5"/>
                  </a:ext>
                </a:extLst>
              </a:tr>
              <a:tr h="275511">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Zmiana stanu środków pieniężnych</a:t>
                      </a: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796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a:solidFill>
                            <a:srgbClr val="404040"/>
                          </a:solidFill>
                          <a:effectLst/>
                          <a:latin typeface="Calibri Light"/>
                        </a:rPr>
                        <a:t>-188</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6"/>
                  </a:ext>
                </a:extLst>
              </a:tr>
              <a:tr h="363938">
                <a:tc>
                  <a:txBody>
                    <a:bodyPr/>
                    <a:lstStyle/>
                    <a:p>
                      <a:pPr marL="0" marR="0" indent="0" algn="l" defTabSz="1280128" rtl="0" eaLnBrk="1" fontAlgn="ctr" latinLnBrk="0" hangingPunct="1">
                        <a:lnSpc>
                          <a:spcPct val="100000"/>
                        </a:lnSpc>
                        <a:spcBef>
                          <a:spcPts val="0"/>
                        </a:spcBef>
                        <a:spcAft>
                          <a:spcPts val="0"/>
                        </a:spcAft>
                        <a:buClrTx/>
                        <a:buSzTx/>
                        <a:buFontTx/>
                        <a:buNone/>
                        <a:tabLst/>
                        <a:defRPr/>
                      </a:pPr>
                      <a:r>
                        <a:rPr lang="pl-PL" sz="1200" b="0" i="0" u="none" strike="noStrike" kern="1200" dirty="0">
                          <a:solidFill>
                            <a:schemeClr val="tx1">
                              <a:lumMod val="75000"/>
                              <a:lumOff val="25000"/>
                            </a:schemeClr>
                          </a:solidFill>
                          <a:effectLst/>
                          <a:latin typeface="+mn-lt"/>
                          <a:ea typeface="+mn-ea"/>
                          <a:cs typeface="+mn-cs"/>
                        </a:rPr>
                        <a:t>Strata na jedną akcję zwykłą z działalności</a:t>
                      </a:r>
                      <a:r>
                        <a:rPr lang="pl-PL" sz="1200" b="0" i="0" u="none" strike="noStrike" kern="1200" baseline="0" dirty="0">
                          <a:solidFill>
                            <a:schemeClr val="tx1">
                              <a:lumMod val="75000"/>
                              <a:lumOff val="25000"/>
                            </a:schemeClr>
                          </a:solidFill>
                          <a:effectLst/>
                          <a:latin typeface="+mn-lt"/>
                          <a:ea typeface="+mn-ea"/>
                          <a:cs typeface="+mn-cs"/>
                        </a:rPr>
                        <a:t> kontynuowanej</a:t>
                      </a:r>
                      <a:endParaRPr lang="pl-PL" sz="1200" b="0" i="0" u="none" strike="noStrike" kern="1200" dirty="0">
                        <a:solidFill>
                          <a:schemeClr val="tx1">
                            <a:lumMod val="75000"/>
                            <a:lumOff val="25000"/>
                          </a:schemeClr>
                        </a:solidFill>
                        <a:effectLst/>
                        <a:latin typeface="+mn-lt"/>
                        <a:ea typeface="+mn-ea"/>
                        <a:cs typeface="+mn-cs"/>
                      </a:endParaRPr>
                    </a:p>
                  </a:txBody>
                  <a:tcPr marL="9525" marR="9525" marT="9525" marB="0" anchor="ctr">
                    <a:lnL>
                      <a:noFill/>
                    </a:lnL>
                    <a:lnR w="12700" cap="flat" cmpd="sng" algn="ctr">
                      <a:solidFill>
                        <a:srgbClr val="C0507B"/>
                      </a:solidFill>
                      <a:prstDash val="solid"/>
                      <a:round/>
                      <a:headEnd type="none" w="med" len="med"/>
                      <a:tailEnd type="none" w="med" len="med"/>
                    </a:lnR>
                    <a:lnT>
                      <a:noFill/>
                    </a:lnT>
                    <a:lnB>
                      <a:noFill/>
                    </a:lnB>
                  </a:tcPr>
                </a:tc>
                <a:tc>
                  <a:txBody>
                    <a:bodyPr/>
                    <a:lstStyle/>
                    <a:p>
                      <a:pPr algn="just" rtl="0" fontAlgn="ctr"/>
                      <a:r>
                        <a:rPr lang="pl-PL" sz="1200" b="0" i="0" u="none" strike="noStrike" dirty="0">
                          <a:solidFill>
                            <a:srgbClr val="404040"/>
                          </a:solidFill>
                          <a:effectLst/>
                          <a:latin typeface="Calibri Light"/>
                        </a:rPr>
                        <a:t>-0,19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a:noFill/>
                    </a:lnB>
                  </a:tcPr>
                </a:tc>
                <a:tc>
                  <a:txBody>
                    <a:bodyPr/>
                    <a:lstStyle/>
                    <a:p>
                      <a:pPr algn="r" rtl="0" fontAlgn="ctr"/>
                      <a:r>
                        <a:rPr lang="pl-PL" sz="1200" b="0" i="0" u="none" strike="noStrike" dirty="0">
                          <a:solidFill>
                            <a:srgbClr val="404040"/>
                          </a:solidFill>
                          <a:effectLst/>
                          <a:latin typeface="Calibri Light"/>
                        </a:rPr>
                        <a:t>-0,35</a:t>
                      </a:r>
                    </a:p>
                  </a:txBody>
                  <a:tcPr marL="9525" marR="9525" marT="9525" marB="0" anchor="ctr">
                    <a:lnL w="12700" cap="flat" cmpd="sng" algn="ctr">
                      <a:solidFill>
                        <a:srgbClr val="C0507B"/>
                      </a:solidFill>
                      <a:prstDash val="solid"/>
                      <a:round/>
                      <a:headEnd type="none" w="med" len="med"/>
                      <a:tailEnd type="none" w="med" len="med"/>
                    </a:lnL>
                    <a:lnR>
                      <a:noFill/>
                    </a:lnR>
                    <a:lnT>
                      <a:noFill/>
                    </a:lnT>
                    <a:lnB>
                      <a:noFill/>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a:noFill/>
                    </a:lnB>
                  </a:tcPr>
                </a:tc>
                <a:extLst>
                  <a:ext uri="{0D108BD9-81ED-4DB2-BD59-A6C34878D82A}">
                    <a16:rowId xmlns="" xmlns:a16="http://schemas.microsoft.com/office/drawing/2014/main" val="10017"/>
                  </a:ext>
                </a:extLst>
              </a:tr>
              <a:tr h="363938">
                <a:tc>
                  <a:txBody>
                    <a:bodyPr/>
                    <a:lstStyle/>
                    <a:p>
                      <a:pPr algn="l" fontAlgn="ctr"/>
                      <a:r>
                        <a:rPr lang="pl-PL" sz="1200" b="0" i="0" u="none" strike="noStrike" kern="1200" dirty="0">
                          <a:solidFill>
                            <a:schemeClr val="tx1">
                              <a:lumMod val="75000"/>
                              <a:lumOff val="25000"/>
                            </a:schemeClr>
                          </a:solidFill>
                          <a:effectLst/>
                          <a:latin typeface="+mn-lt"/>
                          <a:ea typeface="+mn-ea"/>
                          <a:cs typeface="+mn-cs"/>
                        </a:rPr>
                        <a:t>Rozwodniona</a:t>
                      </a:r>
                      <a:r>
                        <a:rPr lang="pl-PL" sz="1200" b="0" i="0" u="none" strike="noStrike" kern="1200" baseline="0" dirty="0">
                          <a:solidFill>
                            <a:schemeClr val="tx1">
                              <a:lumMod val="75000"/>
                              <a:lumOff val="25000"/>
                            </a:schemeClr>
                          </a:solidFill>
                          <a:effectLst/>
                          <a:latin typeface="+mn-lt"/>
                          <a:ea typeface="+mn-ea"/>
                          <a:cs typeface="+mn-cs"/>
                        </a:rPr>
                        <a:t> </a:t>
                      </a:r>
                      <a:r>
                        <a:rPr lang="pl-PL" sz="1200" b="0" i="0" u="none" strike="noStrike" kern="1200" dirty="0">
                          <a:solidFill>
                            <a:schemeClr val="tx1">
                              <a:lumMod val="75000"/>
                              <a:lumOff val="25000"/>
                            </a:schemeClr>
                          </a:solidFill>
                          <a:effectLst/>
                          <a:latin typeface="+mn-lt"/>
                          <a:ea typeface="+mn-ea"/>
                          <a:cs typeface="+mn-cs"/>
                        </a:rPr>
                        <a:t>strata na jedną akcję zwykłą z działalności</a:t>
                      </a:r>
                      <a:r>
                        <a:rPr lang="pl-PL" sz="1200" b="0" i="0" u="none" strike="noStrike" kern="1200" baseline="0" dirty="0">
                          <a:solidFill>
                            <a:schemeClr val="tx1">
                              <a:lumMod val="75000"/>
                              <a:lumOff val="25000"/>
                            </a:schemeClr>
                          </a:solidFill>
                          <a:effectLst/>
                          <a:latin typeface="+mn-lt"/>
                          <a:ea typeface="+mn-ea"/>
                          <a:cs typeface="+mn-cs"/>
                        </a:rPr>
                        <a:t> kontynuowanej</a:t>
                      </a:r>
                      <a:endParaRPr lang="pl-PL" sz="1200" b="0" i="0" u="none" strike="noStrike" kern="1200" dirty="0">
                        <a:solidFill>
                          <a:schemeClr val="tx1">
                            <a:lumMod val="75000"/>
                            <a:lumOff val="25000"/>
                          </a:schemeClr>
                        </a:solidFill>
                        <a:effectLst/>
                        <a:latin typeface="+mn-lt"/>
                        <a:ea typeface="+mn-ea"/>
                        <a:cs typeface="+mn-cs"/>
                      </a:endParaRPr>
                    </a:p>
                  </a:txBody>
                  <a:tcPr marL="9525" marR="9525" marT="9525" marB="0" anchor="ctr">
                    <a:lnL>
                      <a:noFill/>
                    </a:lnL>
                    <a:lnR w="12700" cap="flat" cmpd="sng" algn="ctr">
                      <a:solidFill>
                        <a:srgbClr val="C0507B"/>
                      </a:solidFill>
                      <a:prstDash val="solid"/>
                      <a:round/>
                      <a:headEnd type="none" w="med" len="med"/>
                      <a:tailEnd type="none" w="med" len="med"/>
                    </a:lnR>
                    <a:lnT>
                      <a:noFill/>
                    </a:lnT>
                    <a:lnB w="12700" cap="flat" cmpd="sng" algn="ctr">
                      <a:solidFill>
                        <a:srgbClr val="C0507B"/>
                      </a:solidFill>
                      <a:prstDash val="solid"/>
                      <a:round/>
                      <a:headEnd type="none" w="med" len="med"/>
                      <a:tailEnd type="none" w="med" len="med"/>
                    </a:lnB>
                  </a:tcPr>
                </a:tc>
                <a:tc>
                  <a:txBody>
                    <a:bodyPr/>
                    <a:lstStyle/>
                    <a:p>
                      <a:pPr marL="0" algn="just" defTabSz="1280128" rtl="0" eaLnBrk="1" fontAlgn="ctr" latinLnBrk="0" hangingPunct="1">
                        <a:lnSpc>
                          <a:spcPct val="107000"/>
                        </a:lnSpc>
                        <a:spcAft>
                          <a:spcPts val="0"/>
                        </a:spcAft>
                      </a:pPr>
                      <a:r>
                        <a:rPr lang="pl-PL" sz="1200" b="0" kern="1200" dirty="0">
                          <a:solidFill>
                            <a:schemeClr val="tx1">
                              <a:lumMod val="75000"/>
                              <a:lumOff val="25000"/>
                            </a:schemeClr>
                          </a:solidFill>
                          <a:effectLst/>
                          <a:latin typeface="+mn-lt"/>
                          <a:ea typeface="Times New Roman"/>
                          <a:cs typeface="Calibri"/>
                        </a:rPr>
                        <a:t>-0,19</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a:noFill/>
                    </a:lnT>
                    <a:lnB w="12700" cap="flat" cmpd="sng" algn="ctr">
                      <a:solidFill>
                        <a:srgbClr val="C0507B"/>
                      </a:solidFill>
                      <a:prstDash val="solid"/>
                      <a:round/>
                      <a:headEnd type="none" w="med" len="med"/>
                      <a:tailEnd type="none" w="med" len="med"/>
                    </a:lnB>
                  </a:tcPr>
                </a:tc>
                <a:tc>
                  <a:txBody>
                    <a:bodyPr/>
                    <a:lstStyle/>
                    <a:p>
                      <a:pPr algn="r">
                        <a:lnSpc>
                          <a:spcPct val="107000"/>
                        </a:lnSpc>
                        <a:spcAft>
                          <a:spcPts val="0"/>
                        </a:spcAft>
                      </a:pPr>
                      <a:r>
                        <a:rPr lang="pl-PL" sz="1200" b="0" dirty="0">
                          <a:solidFill>
                            <a:schemeClr val="tx1">
                              <a:lumMod val="75000"/>
                              <a:lumOff val="25000"/>
                            </a:schemeClr>
                          </a:solidFill>
                          <a:effectLst/>
                          <a:latin typeface="+mn-lt"/>
                          <a:ea typeface="Calibri"/>
                          <a:cs typeface="Calibri"/>
                        </a:rPr>
                        <a:t>-0,35</a:t>
                      </a:r>
                      <a:endParaRPr lang="pl-PL" sz="1200" b="0" dirty="0">
                        <a:solidFill>
                          <a:schemeClr val="tx1">
                            <a:lumMod val="75000"/>
                            <a:lumOff val="25000"/>
                          </a:schemeClr>
                        </a:solidFill>
                        <a:effectLst/>
                        <a:latin typeface="+mn-lt"/>
                        <a:ea typeface="Calibri"/>
                      </a:endParaRPr>
                    </a:p>
                  </a:txBody>
                  <a:tcPr marL="44450" marR="44450" marT="0" marB="0" anchor="ctr">
                    <a:lnL w="12700" cap="flat" cmpd="sng" algn="ctr">
                      <a:solidFill>
                        <a:srgbClr val="C0507B"/>
                      </a:solidFill>
                      <a:prstDash val="solid"/>
                      <a:round/>
                      <a:headEnd type="none" w="med" len="med"/>
                      <a:tailEnd type="none" w="med" len="med"/>
                    </a:lnL>
                    <a:lnR>
                      <a:noFill/>
                    </a:lnR>
                    <a:lnT>
                      <a:noFill/>
                    </a:lnT>
                    <a:lnB w="12700" cap="flat" cmpd="sng" algn="ctr">
                      <a:solidFill>
                        <a:srgbClr val="C0507B"/>
                      </a:solidFill>
                      <a:prstDash val="solid"/>
                      <a:round/>
                      <a:headEnd type="none" w="med" len="med"/>
                      <a:tailEnd type="none" w="med" len="med"/>
                    </a:lnB>
                  </a:tcPr>
                </a:tc>
                <a:tc>
                  <a:txBody>
                    <a:bodyPr/>
                    <a:lstStyle/>
                    <a:p>
                      <a:endParaRPr lang="pl-PL" sz="1200" b="0" dirty="0">
                        <a:solidFill>
                          <a:schemeClr val="tx1">
                            <a:lumMod val="75000"/>
                            <a:lumOff val="25000"/>
                          </a:schemeClr>
                        </a:solidFill>
                        <a:latin typeface="+mn-lt"/>
                      </a:endParaRPr>
                    </a:p>
                  </a:txBody>
                  <a:tcPr marL="14076" marR="14076" marT="0" marB="0" anchor="ctr">
                    <a:lnL>
                      <a:noFill/>
                    </a:lnL>
                    <a:lnR>
                      <a:noFill/>
                    </a:lnR>
                    <a:lnT>
                      <a:noFill/>
                    </a:lnT>
                    <a:lnB w="12700" cap="flat" cmpd="sng" algn="ctr">
                      <a:solidFill>
                        <a:srgbClr val="C0507B"/>
                      </a:solidFill>
                      <a:prstDash val="solid"/>
                      <a:round/>
                      <a:headEnd type="none" w="med" len="med"/>
                      <a:tailEnd type="none" w="med" len="med"/>
                    </a:lnB>
                  </a:tcPr>
                </a:tc>
                <a:extLst>
                  <a:ext uri="{0D108BD9-81ED-4DB2-BD59-A6C34878D82A}">
                    <a16:rowId xmlns="" xmlns:a16="http://schemas.microsoft.com/office/drawing/2014/main" val="10018"/>
                  </a:ext>
                </a:extLst>
              </a:tr>
            </a:tbl>
          </a:graphicData>
        </a:graphic>
      </p:graphicFrame>
      <p:sp>
        <p:nvSpPr>
          <p:cNvPr id="14" name="Symbol zastępczy zawartości 25"/>
          <p:cNvSpPr txBox="1">
            <a:spLocks/>
          </p:cNvSpPr>
          <p:nvPr/>
        </p:nvSpPr>
        <p:spPr>
          <a:xfrm>
            <a:off x="6903180" y="7696199"/>
            <a:ext cx="4903790" cy="1371811"/>
          </a:xfrm>
          <a:prstGeom prst="rect">
            <a:avLst/>
          </a:prstGeom>
        </p:spPr>
        <p:txBody>
          <a:bodyPr vert="horz" lIns="91440" tIns="45720" rIns="91440" bIns="45720" rtlCol="0">
            <a:normAutofit/>
          </a:bodyPr>
          <a:lstStyle>
            <a:lvl1pPr marL="0" indent="0" algn="l" defTabSz="1280128" rtl="0" eaLnBrk="1" latinLnBrk="0" hangingPunct="1">
              <a:lnSpc>
                <a:spcPct val="108000"/>
              </a:lnSpc>
              <a:spcBef>
                <a:spcPts val="0"/>
              </a:spcBef>
              <a:spcAft>
                <a:spcPts val="600"/>
              </a:spcAft>
              <a:buFont typeface="Arial" panose="020B0604020202020204" pitchFamily="34" charset="0"/>
              <a:buNone/>
              <a:defRPr sz="1200" kern="1200">
                <a:solidFill>
                  <a:schemeClr val="tx1"/>
                </a:solidFill>
                <a:latin typeface="+mj-lt"/>
                <a:ea typeface="+mn-ea"/>
                <a:cs typeface="+mn-cs"/>
              </a:defRPr>
            </a:lvl1pPr>
            <a:lvl2pPr marL="960096" indent="-320032" algn="l" defTabSz="1280128"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160" indent="-320032" algn="l" defTabSz="1280128"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2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288"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352"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416"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480"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54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algn="just"/>
            <a:endParaRPr lang="pl-PL" dirty="0"/>
          </a:p>
        </p:txBody>
      </p:sp>
      <p:pic>
        <p:nvPicPr>
          <p:cNvPr id="15" name="Obraz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3444233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Inne informacje</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40</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Ład korporacyjny</a:t>
            </a:r>
          </a:p>
        </p:txBody>
      </p:sp>
      <p:sp>
        <p:nvSpPr>
          <p:cNvPr id="5" name="Symbol zastępczy zawartości 4"/>
          <p:cNvSpPr>
            <a:spLocks noGrp="1"/>
          </p:cNvSpPr>
          <p:nvPr>
            <p:ph sz="quarter" idx="14"/>
          </p:nvPr>
        </p:nvSpPr>
        <p:spPr/>
        <p:txBody>
          <a:bodyPr>
            <a:normAutofit lnSpcReduction="10000"/>
          </a:bodyPr>
          <a:lstStyle/>
          <a:p>
            <a:r>
              <a:rPr lang="pl-PL" dirty="0"/>
              <a:t>Zwyczajne Walne Zgromadzenie zwołuje Zarząd. Żądanie zwołania Walnego Zgromadzenia oraz umieszczenia określonych spraw w porządku jego obrad, a także wniosek o zaniechanie rozpatrywania sprawy umieszczonej </a:t>
            </a:r>
            <a:br>
              <a:rPr lang="pl-PL" dirty="0"/>
            </a:br>
            <a:r>
              <a:rPr lang="pl-PL" dirty="0"/>
              <a:t>w porządku obrad, zgłaszane przez uprawnione podmioty, powinno być złożone Zarządowi Spółki na piśmie lub w postaci elektronicznej oraz uzasadnione w sposób pozwalający na podjęcie uchwał z należytym rozeznaniem. </a:t>
            </a:r>
          </a:p>
          <a:p>
            <a:r>
              <a:rPr lang="pl-PL" dirty="0"/>
              <a:t>Projekty uchwał proponowanych do przyjęcia przez Walne Zgromadzenie oraz inne istotne materiały powinny być przedstawione akcjonariuszom wraz z uzasadnieniem i opinią Rady Nadzorczej, o ile Rada Nadzorcza uzna wydanie opinii za uzasadnione przed Walnym Zgromadzeniem, czasie umożliwiającym zapoznanie się z nimi i dokonanie ich oceny z uwzględnieniem postanowień Kodeksu spółek handlowych.</a:t>
            </a:r>
          </a:p>
          <a:p>
            <a:r>
              <a:rPr lang="pl-PL" dirty="0"/>
              <a:t>Prawa i obowiązki Akcjonariuszy określa w szczególności Kodeks spółek handlowych, Ustawa o Obrocie, Ustawa o Ofercie oraz Statut. </a:t>
            </a:r>
            <a:br>
              <a:rPr lang="pl-PL" dirty="0"/>
            </a:br>
            <a:r>
              <a:rPr lang="pl-PL" dirty="0"/>
              <a:t>W szczególności: </a:t>
            </a:r>
          </a:p>
          <a:p>
            <a:pPr marL="171454" indent="-171454">
              <a:buClr>
                <a:srgbClr val="C0507B"/>
              </a:buClr>
              <a:buFont typeface="Arial" panose="020B0604020202020204" pitchFamily="34" charset="0"/>
              <a:buChar char="•"/>
            </a:pPr>
            <a:r>
              <a:rPr lang="pl-PL" dirty="0"/>
              <a:t>Akcjonariusz lub akcjonariusze reprezentujący co najmniej jedną dwudziestą kapitału zakładowego mogą żądać zwołania Nadzwyczajnego Walnego Zgromadzenia i umieszczenia określonych spraw w porządku obrad tego zgromadzenia. </a:t>
            </a:r>
          </a:p>
          <a:p>
            <a:pPr marL="171454" indent="-171454">
              <a:buClr>
                <a:srgbClr val="C0507B"/>
              </a:buClr>
              <a:buFont typeface="Arial" panose="020B0604020202020204" pitchFamily="34" charset="0"/>
              <a:buChar char="•"/>
            </a:pPr>
            <a:r>
              <a:rPr lang="pl-PL" dirty="0"/>
              <a:t>Akcjonariusze uprawnieni do uczestnictwa w Walnym Zgromadzeniu przed wejściem na salę obrad okazują dowód tożsamości i potwierdzają obecność własnoręcznym podpisem na liście osób uprawnionych do udziału w Walnym Zgromadzeniu wyłożonej przy wejściu na salę obrad oraz odbierają karty do głosowania przygotowane przez Zarząd Spółki.</a:t>
            </a:r>
          </a:p>
          <a:p>
            <a:pPr marL="171454" indent="-171454">
              <a:buClr>
                <a:srgbClr val="C0507B"/>
              </a:buClr>
              <a:buFont typeface="Arial" panose="020B0604020202020204" pitchFamily="34" charset="0"/>
              <a:buChar char="•"/>
            </a:pPr>
            <a:r>
              <a:rPr lang="pl-PL" dirty="0"/>
              <a:t>Akcjonariusz będący osobą fizyczną może uczestniczyć w Walnym Zgromadzeniu oraz wykonywać prawo głosu osobiście lub przez pełnomocnika. Akcjonariusz nie będący osobą fizyczną może uczestniczyć w Walnym Zgromadzeniu oraz wykonywać prawo głosu przez osobę uprawnioną do jego reprezentacji lub przez pełnomocnika. Pełnomocnictwo powinno być sporządzone w formie pisemnej pod rygorem nieważności lub udzielone w postaci elektronicznej i dołączone do protokołu Walnego Zgromadzenia. W przypadku obecności na Walnym Zgromadzeniu zarówno akcjonariusza jaki i jego pełnomocnika, prawo głosu przysługuje wyłącznie akcjonariuszowi.</a:t>
            </a:r>
          </a:p>
          <a:p>
            <a:pPr marL="171454" indent="-171454">
              <a:buClr>
                <a:srgbClr val="C0507B"/>
              </a:buClr>
              <a:buFont typeface="Arial" panose="020B0604020202020204" pitchFamily="34" charset="0"/>
              <a:buChar char="•"/>
            </a:pPr>
            <a:r>
              <a:rPr lang="pl-PL" dirty="0"/>
              <a:t>Na wniosek akcjonariuszy posiadających jedną dziesiątą część kapitału zakładowego reprezentowanego na Walnym Zgromadzeniu, sprawdzenia listy obecności dokonuje wybrana w tym celu komisja składająca się z trzech osób. Wnioskodawca ma prawo wyboru jednego członka tej komisji. W przypadku wątpliwości, co do prawa uczestnictwa w Walnym Zgromadzeniu określonej osoby lub wykonywania przez nią prawa głosu, komisja, o której mowa, w drodze uchwały powziętej zwykłą większością</a:t>
            </a:r>
          </a:p>
        </p:txBody>
      </p:sp>
      <p:sp>
        <p:nvSpPr>
          <p:cNvPr id="6" name="Symbol zastępczy zawartości 5"/>
          <p:cNvSpPr>
            <a:spLocks noGrp="1"/>
          </p:cNvSpPr>
          <p:nvPr>
            <p:ph sz="quarter" idx="15"/>
          </p:nvPr>
        </p:nvSpPr>
        <p:spPr/>
        <p:txBody>
          <a:bodyPr>
            <a:normAutofit/>
          </a:bodyPr>
          <a:lstStyle/>
          <a:p>
            <a:pPr marL="0" lvl="1" indent="0" defTabSz="266700">
              <a:lnSpc>
                <a:spcPct val="108000"/>
              </a:lnSpc>
              <a:spcBef>
                <a:spcPts val="0"/>
              </a:spcBef>
              <a:spcAft>
                <a:spcPts val="600"/>
              </a:spcAft>
              <a:buClr>
                <a:srgbClr val="C0507B"/>
              </a:buClr>
              <a:buNone/>
            </a:pPr>
            <a:r>
              <a:rPr lang="pl-PL" sz="1200" dirty="0">
                <a:latin typeface="+mj-lt"/>
              </a:rPr>
              <a:t>głosów przedstawia Walnemu Zgromadzeniu swoje stanowisko w 	sprawie dopuszczenia danej osoby do udziału w Walnym 	Zgromadzeniu. Osoba zainteresowana może odwołać się od decyzji 	komisji do Walnego Zgromadzenia. Walne Zgromadzenie 	podejmuje decyzję o dopuszczeniu danej osoby do udziału w 	Walnym Zgromadzeniu w drodze uchwały, bezwzględną 	większością głosów oddanych.</a:t>
            </a:r>
          </a:p>
          <a:p>
            <a:pPr>
              <a:buClr>
                <a:srgbClr val="C0507B"/>
              </a:buClr>
            </a:pPr>
            <a:r>
              <a:rPr lang="pl-PL" dirty="0"/>
              <a:t>Akcjonariusz lub akcjonariusze reprezentujący co najmniej jedną dwudziestą kapitału zakładowego mogą żądać umieszczenia pokreślonych spraw w porządku obrad najbliższego Walnego Zgromadzenia, przy czym żądanie nie może być zgłoszone później niż na czternaście dni przed wyznaczonym terminem Walnego Zgromadzenia. Żądanie powinno zawierać uzasadnienie lub projekt uchwały dotyczącej proponowanego punktu obrad i może być złożone w postaci elektronicznej. Akcjonariusz lub akcjonariusze w spółce publicznej reprezentujący co najmniej jedną dwudziestą kapitału zakładowego mogą żądać umieszczenia pokreślonych spraw w porządku obrad najbliższego Walnego Zgromadzenia, przy czym żądanie nie może być zgłoszone później niż na dwadzieścia jeden dni przed wyznaczonym terminem Walnego Zgromadzenia. </a:t>
            </a:r>
          </a:p>
          <a:p>
            <a:pPr>
              <a:buClr>
                <a:srgbClr val="C0507B"/>
              </a:buClr>
            </a:pPr>
            <a:r>
              <a:rPr lang="pl-PL" dirty="0"/>
              <a:t>Żądanie powinno zawierać uzasadnienie lub projekt uchwały dotyczącej proponowanego punktu obrad i może być złożone w postaci elektronicznej. Akcjonariusz lub akcjonariusze, reprezentujący co najmniej jedną dwudziestą kapitału zakładowego Spółki, mają prawo przed terminem Walnego Zgromadzenia zgłaszać Spółce na piśmie lub przy wykorzystaniu środków komunikacji elektronicznej projekty uchwał dotyczące spraw wprowadzonych do</a:t>
            </a:r>
          </a:p>
          <a:p>
            <a:pPr marL="171454" indent="-171454">
              <a:buClr>
                <a:srgbClr val="C0507B"/>
              </a:buClr>
              <a:buFont typeface="Arial" panose="020B0604020202020204" pitchFamily="34" charset="0"/>
              <a:buChar char="•"/>
            </a:pPr>
            <a:r>
              <a:rPr lang="pl-PL" dirty="0"/>
              <a:t>porządku obrad Walnego Zgromadzenia lub spraw, które mają zostać wprowadzone do porządku obrad. Spółka niezwłocznie ogłasza na stronie internetowej projekty uchwał.</a:t>
            </a:r>
          </a:p>
          <a:p>
            <a:pPr marL="171454" indent="-171454">
              <a:buClr>
                <a:srgbClr val="C0507B"/>
              </a:buClr>
              <a:buFont typeface="Arial" panose="020B0604020202020204" pitchFamily="34" charset="0"/>
              <a:buChar char="•"/>
            </a:pPr>
            <a:r>
              <a:rPr lang="pl-PL" dirty="0"/>
              <a:t>Akcjonariusze podczas obrad Walnego Zgromadzenia mają prawo do zgłaszania projektów uchwał dotyczących spraw wprowadzonych do porządku obrad Walnego Zgromadzenia.</a:t>
            </a:r>
          </a:p>
          <a:p>
            <a:pPr marL="171454" indent="-171454">
              <a:buClr>
                <a:srgbClr val="C0507B"/>
              </a:buClr>
              <a:buFont typeface="Arial" panose="020B0604020202020204" pitchFamily="34" charset="0"/>
              <a:buChar char="•"/>
            </a:pPr>
            <a:r>
              <a:rPr lang="pl-PL" dirty="0"/>
              <a:t>Akcjonariusz może głosować odmiennie z każdej posiadanej akcji.</a:t>
            </a:r>
          </a:p>
          <a:p>
            <a:r>
              <a:rPr lang="pl-PL" dirty="0"/>
              <a:t>Dokładnie sprecyzowany sposób działania Walnego Zgromadzenia wraz </a:t>
            </a:r>
            <a:br>
              <a:rPr lang="pl-PL" dirty="0"/>
            </a:br>
            <a:r>
              <a:rPr lang="pl-PL" dirty="0"/>
              <a:t>z jego zasadniczymi uprawnieniami oraz prawami akcjonariuszy zawiera przyjęty Regulamin Walnego zgromadzenia HubStyle S.A., który Spółka zamieszcza na swojej stronie internetowej w zakładce „Relacje Inwestorskie”</a:t>
            </a:r>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42190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 xmlns:a16="http://schemas.microsoft.com/office/drawing/2014/main" id="{B449AFDB-7EF2-4ACE-BD3D-09CEC4CBF68A}"/>
              </a:ext>
            </a:extLst>
          </p:cNvPr>
          <p:cNvPicPr>
            <a:picLocks noChangeAspect="1"/>
          </p:cNvPicPr>
          <p:nvPr/>
        </p:nvPicPr>
        <p:blipFill>
          <a:blip r:embed="rId4"/>
          <a:stretch>
            <a:fillRect/>
          </a:stretch>
        </p:blipFill>
        <p:spPr>
          <a:xfrm>
            <a:off x="0" y="0"/>
            <a:ext cx="6398514" cy="9601200"/>
          </a:xfrm>
          <a:prstGeom prst="rect">
            <a:avLst/>
          </a:prstGeom>
        </p:spPr>
      </p:pic>
      <p:sp>
        <p:nvSpPr>
          <p:cNvPr id="8" name="Prostokąt 7"/>
          <p:cNvSpPr/>
          <p:nvPr/>
        </p:nvSpPr>
        <p:spPr>
          <a:xfrm>
            <a:off x="2" y="5994774"/>
            <a:ext cx="6400801" cy="170142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6" name="Prostokąt 15"/>
          <p:cNvSpPr/>
          <p:nvPr/>
        </p:nvSpPr>
        <p:spPr>
          <a:xfrm rot="16200000">
            <a:off x="1252529" y="6798052"/>
            <a:ext cx="45719"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pic>
        <p:nvPicPr>
          <p:cNvPr id="17" name="Obraz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06970" y="208988"/>
            <a:ext cx="717323" cy="288129"/>
          </a:xfrm>
          <a:prstGeom prst="rect">
            <a:avLst/>
          </a:prstGeom>
        </p:spPr>
      </p:pic>
      <p:sp>
        <p:nvSpPr>
          <p:cNvPr id="2" name="Tytuł 1"/>
          <p:cNvSpPr>
            <a:spLocks noGrp="1"/>
          </p:cNvSpPr>
          <p:nvPr>
            <p:ph type="title"/>
          </p:nvPr>
        </p:nvSpPr>
        <p:spPr/>
        <p:txBody>
          <a:bodyPr/>
          <a:lstStyle/>
          <a:p>
            <a:r>
              <a:rPr lang="pl-PL" dirty="0"/>
              <a:t>Pozostałe informacje</a:t>
            </a:r>
          </a:p>
        </p:txBody>
      </p:sp>
      <p:sp>
        <p:nvSpPr>
          <p:cNvPr id="6" name="Symbol zastępczy zawartości 5"/>
          <p:cNvSpPr>
            <a:spLocks noGrp="1"/>
          </p:cNvSpPr>
          <p:nvPr>
            <p:ph sz="quarter" idx="15"/>
          </p:nvPr>
        </p:nvSpPr>
        <p:spPr/>
        <p:txBody>
          <a:bodyPr>
            <a:normAutofit/>
          </a:bodyPr>
          <a:lstStyle/>
          <a:p>
            <a:pPr algn="just">
              <a:lnSpc>
                <a:spcPct val="118000"/>
              </a:lnSpc>
            </a:pPr>
            <a:r>
              <a:rPr lang="pl-PL" b="1" dirty="0">
                <a:solidFill>
                  <a:srgbClr val="C0507B"/>
                </a:solidFill>
              </a:rPr>
              <a:t>Podmiot uprawniony do badania sprawozdań finansowych</a:t>
            </a:r>
          </a:p>
          <a:p>
            <a:pPr algn="just">
              <a:lnSpc>
                <a:spcPct val="118000"/>
              </a:lnSpc>
            </a:pPr>
            <a:r>
              <a:rPr lang="pl-PL" dirty="0"/>
              <a:t>Zarząd </a:t>
            </a:r>
            <a:r>
              <a:rPr lang="pl-PL" dirty="0" err="1"/>
              <a:t>HubStyle</a:t>
            </a:r>
            <a:r>
              <a:rPr lang="pl-PL" dirty="0"/>
              <a:t> S.A. (Emitent, Spółka) poinformował, że w dniu 4 września 2019 roku Rada Nadzorcza Emitenta po zapoznaniu się z rekomendacją Komitetu Audytu podjęła uchwałę w sprawie wyboru spółki REWIT Księgowi i Biegli Rewidenci sp. z o.o. z siedzibą w Gdańsku, ul. </a:t>
            </a:r>
            <a:r>
              <a:rPr lang="pl-PL" dirty="0" err="1"/>
              <a:t>Starodworska</a:t>
            </a:r>
            <a:r>
              <a:rPr lang="pl-PL" dirty="0"/>
              <a:t> 1 wpisaną do Krajowego Rejestru Sądowego, prowadzonego przez Sąd Rejonowy Gdańsk – Północ w Gdańsku, VII Wydział Gospodarczy pod numerem KRS: 0000003104, posiadającą numer identyfikacji podatkowej NIP: 584-04-54-183, REGON: 190389884, wpisaną na listę podmiotów uprawnionych do badania sprawozdań finansowych, numer w rejestrze 101 w celu wykonania usług badania i przeglądu jednostkowych i skonsolidowanych sprawozdań finansowych Spółki </a:t>
            </a:r>
            <a:r>
              <a:rPr lang="pl-PL" dirty="0" err="1"/>
              <a:t>HubStyle</a:t>
            </a:r>
            <a:r>
              <a:rPr lang="pl-PL" dirty="0"/>
              <a:t> S.A. za rok 2019 i rok 2020 oraz wykonywania czynności biegłego rewidenta. </a:t>
            </a:r>
          </a:p>
          <a:p>
            <a:pPr algn="just">
              <a:lnSpc>
                <a:spcPct val="118000"/>
              </a:lnSpc>
            </a:pPr>
            <a:r>
              <a:rPr lang="pl-PL" b="1" dirty="0">
                <a:solidFill>
                  <a:srgbClr val="C0507B"/>
                </a:solidFill>
              </a:rPr>
              <a:t>Data zawarcia przez emitenta umowy, z podmiotem uprawnionym do badania sprawozdań finansowych, o dokonanie badania sprawozdania finansowego i skonsolidowanego sprawozdania finansowego</a:t>
            </a:r>
          </a:p>
          <a:p>
            <a:pPr algn="just">
              <a:lnSpc>
                <a:spcPct val="118000"/>
              </a:lnSpc>
            </a:pPr>
            <a:r>
              <a:rPr lang="pl-PL" dirty="0"/>
              <a:t>05 września 2019 r. Rada Nadzorcza Emitenta podjęła uchwałę </a:t>
            </a:r>
            <a:br>
              <a:rPr lang="pl-PL" dirty="0"/>
            </a:br>
            <a:r>
              <a:rPr lang="pl-PL" dirty="0"/>
              <a:t>w sprawie wyboru spółki REWIT Księgowi i Biegli Rewidenci Sp. z o.o. </a:t>
            </a:r>
            <a:br>
              <a:rPr lang="pl-PL" dirty="0"/>
            </a:br>
            <a:r>
              <a:rPr lang="pl-PL" dirty="0"/>
              <a:t>w celu wykonania usług badania i przeglądu jednostkowych </a:t>
            </a:r>
            <a:br>
              <a:rPr lang="pl-PL" dirty="0"/>
            </a:br>
            <a:r>
              <a:rPr lang="pl-PL" dirty="0"/>
              <a:t>i skonsolidowanych sprawozdań finansowych Spółki za rok 2019 i 2020 oraz wykonywania czynności biegłego rewidenta. Umowa z podmiotem uprawnionym do badania sprawozdań finansowych zawarta została 6 września  2019 r.</a:t>
            </a:r>
          </a:p>
          <a:p>
            <a:pPr algn="just">
              <a:lnSpc>
                <a:spcPct val="118000"/>
              </a:lnSpc>
            </a:pPr>
            <a:r>
              <a:rPr lang="pl-PL" b="1" dirty="0">
                <a:solidFill>
                  <a:srgbClr val="C0507B"/>
                </a:solidFill>
              </a:rPr>
              <a:t>Wynagrodzenie podmiotu uprawnionego do badania sprawozdań finansowych</a:t>
            </a:r>
          </a:p>
          <a:p>
            <a:pPr algn="just">
              <a:lnSpc>
                <a:spcPct val="118000"/>
              </a:lnSpc>
            </a:pPr>
            <a:endParaRPr lang="pl-PL" b="1" dirty="0">
              <a:solidFill>
                <a:srgbClr val="C0507B"/>
              </a:solidFill>
            </a:endParaRPr>
          </a:p>
          <a:p>
            <a:pPr algn="just">
              <a:lnSpc>
                <a:spcPct val="118000"/>
              </a:lnSpc>
            </a:pPr>
            <a:endParaRPr lang="pl-PL" b="1" dirty="0">
              <a:solidFill>
                <a:srgbClr val="C0507B"/>
              </a:solidFill>
            </a:endParaRPr>
          </a:p>
          <a:p>
            <a:pPr algn="just">
              <a:lnSpc>
                <a:spcPct val="118000"/>
              </a:lnSpc>
            </a:pPr>
            <a:endParaRPr lang="pl-PL" b="1" dirty="0">
              <a:solidFill>
                <a:srgbClr val="C0507B"/>
              </a:solidFill>
            </a:endParaRPr>
          </a:p>
          <a:p>
            <a:pPr algn="just">
              <a:lnSpc>
                <a:spcPct val="118000"/>
              </a:lnSpc>
            </a:pPr>
            <a:endParaRPr lang="pl-PL" b="1" dirty="0">
              <a:solidFill>
                <a:srgbClr val="C0507B"/>
              </a:solidFill>
            </a:endParaRPr>
          </a:p>
          <a:p>
            <a:pPr algn="just">
              <a:lnSpc>
                <a:spcPct val="118000"/>
              </a:lnSpc>
            </a:pPr>
            <a:endParaRPr lang="pl-PL" b="1" dirty="0">
              <a:solidFill>
                <a:srgbClr val="C0507B"/>
              </a:solidFill>
            </a:endParaRPr>
          </a:p>
          <a:p>
            <a:pPr algn="just">
              <a:lnSpc>
                <a:spcPct val="118000"/>
              </a:lnSpc>
            </a:pPr>
            <a:endParaRPr lang="pl-PL" b="1" dirty="0">
              <a:solidFill>
                <a:srgbClr val="C0507B"/>
              </a:solidFill>
            </a:endParaRPr>
          </a:p>
          <a:p>
            <a:pPr algn="just"/>
            <a:endParaRPr lang="pl-PL" dirty="0"/>
          </a:p>
        </p:txBody>
      </p:sp>
      <p:sp>
        <p:nvSpPr>
          <p:cNvPr id="9" name="Symbol zastępczy tekstu 8"/>
          <p:cNvSpPr>
            <a:spLocks noGrp="1"/>
          </p:cNvSpPr>
          <p:nvPr>
            <p:ph type="body" sz="quarter" idx="16"/>
          </p:nvPr>
        </p:nvSpPr>
        <p:spPr/>
        <p:txBody>
          <a:bodyPr/>
          <a:lstStyle/>
          <a:p>
            <a:r>
              <a:rPr lang="pl-PL" dirty="0"/>
              <a:t>Pozostałe informacje</a:t>
            </a:r>
          </a:p>
        </p:txBody>
      </p:sp>
      <p:sp>
        <p:nvSpPr>
          <p:cNvPr id="10" name="Symbol zastępczy tekstu 9"/>
          <p:cNvSpPr>
            <a:spLocks noGrp="1"/>
          </p:cNvSpPr>
          <p:nvPr>
            <p:ph type="body" sz="quarter" idx="17"/>
          </p:nvPr>
        </p:nvSpPr>
        <p:spPr/>
        <p:txBody>
          <a:bodyPr/>
          <a:lstStyle/>
          <a:p>
            <a:r>
              <a:rPr lang="pl-PL" dirty="0"/>
              <a:t>7</a:t>
            </a:r>
          </a:p>
        </p:txBody>
      </p:sp>
      <p:sp>
        <p:nvSpPr>
          <p:cNvPr id="12" name="Symbol zastępczy numeru slajdu 2"/>
          <p:cNvSpPr>
            <a:spLocks noGrp="1"/>
          </p:cNvSpPr>
          <p:nvPr>
            <p:ph type="sldNum" sz="quarter" idx="12"/>
          </p:nvPr>
        </p:nvSpPr>
        <p:spPr>
          <a:xfrm>
            <a:off x="8851265" y="9095880"/>
            <a:ext cx="2880360" cy="277200"/>
          </a:xfrm>
        </p:spPr>
        <p:txBody>
          <a:bodyPr/>
          <a:lstStyle/>
          <a:p>
            <a:fld id="{95AD31FC-7B9A-42A6-8347-069E99EC957F}" type="slidenum">
              <a:rPr lang="pl-PL" smtClean="0">
                <a:solidFill>
                  <a:prstClr val="black">
                    <a:tint val="75000"/>
                  </a:prstClr>
                </a:solidFill>
              </a:rPr>
              <a:pPr/>
              <a:t>41</a:t>
            </a:fld>
            <a:endParaRPr lang="pl-PL">
              <a:solidFill>
                <a:prstClr val="black">
                  <a:tint val="75000"/>
                </a:prstClr>
              </a:solidFill>
            </a:endParaRPr>
          </a:p>
        </p:txBody>
      </p:sp>
      <p:pic>
        <p:nvPicPr>
          <p:cNvPr id="13" name="Obraz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graphicFrame>
        <p:nvGraphicFramePr>
          <p:cNvPr id="5" name="Obiekt 4"/>
          <p:cNvGraphicFramePr>
            <a:graphicFrameLocks noChangeAspect="1"/>
          </p:cNvGraphicFramePr>
          <p:nvPr>
            <p:extLst>
              <p:ext uri="{D42A27DB-BD31-4B8C-83A1-F6EECF244321}">
                <p14:modId xmlns:p14="http://schemas.microsoft.com/office/powerpoint/2010/main" val="2285952225"/>
              </p:ext>
            </p:extLst>
          </p:nvPr>
        </p:nvGraphicFramePr>
        <p:xfrm>
          <a:off x="6919914" y="6140637"/>
          <a:ext cx="4707298" cy="1409700"/>
        </p:xfrm>
        <a:graphic>
          <a:graphicData uri="http://schemas.openxmlformats.org/presentationml/2006/ole">
            <mc:AlternateContent xmlns:mc="http://schemas.openxmlformats.org/markup-compatibility/2006">
              <mc:Choice xmlns:v="urn:schemas-microsoft-com:vml" Requires="v">
                <p:oleObj spid="_x0000_s2094" name="Dokument" r:id="rId7" imgW="5703421" imgH="1717415" progId="Word.Document.12">
                  <p:embed/>
                </p:oleObj>
              </mc:Choice>
              <mc:Fallback>
                <p:oleObj name="Dokument" r:id="rId7" imgW="5703421" imgH="1717415" progId="Word.Document.12">
                  <p:embed/>
                  <p:pic>
                    <p:nvPicPr>
                      <p:cNvPr id="0" name=""/>
                      <p:cNvPicPr/>
                      <p:nvPr/>
                    </p:nvPicPr>
                    <p:blipFill>
                      <a:blip r:embed="rId8"/>
                      <a:stretch>
                        <a:fillRect/>
                      </a:stretch>
                    </p:blipFill>
                    <p:spPr>
                      <a:xfrm>
                        <a:off x="6919914" y="6140637"/>
                        <a:ext cx="4707298" cy="1409700"/>
                      </a:xfrm>
                      <a:prstGeom prst="rect">
                        <a:avLst/>
                      </a:prstGeom>
                    </p:spPr>
                  </p:pic>
                </p:oleObj>
              </mc:Fallback>
            </mc:AlternateContent>
          </a:graphicData>
        </a:graphic>
      </p:graphicFrame>
    </p:spTree>
    <p:extLst>
      <p:ext uri="{BB962C8B-B14F-4D97-AF65-F5344CB8AC3E}">
        <p14:creationId xmlns:p14="http://schemas.microsoft.com/office/powerpoint/2010/main" val="1435092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Pozostałe informacje</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42</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Pozostałe informacje</a:t>
            </a:r>
          </a:p>
        </p:txBody>
      </p:sp>
      <p:sp>
        <p:nvSpPr>
          <p:cNvPr id="5" name="Symbol zastępczy zawartości 4"/>
          <p:cNvSpPr>
            <a:spLocks noGrp="1"/>
          </p:cNvSpPr>
          <p:nvPr>
            <p:ph sz="quarter" idx="14"/>
          </p:nvPr>
        </p:nvSpPr>
        <p:spPr>
          <a:xfrm>
            <a:off x="839042" y="749300"/>
            <a:ext cx="4896000" cy="8367486"/>
          </a:xfrm>
        </p:spPr>
        <p:txBody>
          <a:bodyPr>
            <a:normAutofit/>
          </a:bodyPr>
          <a:lstStyle/>
          <a:p>
            <a:r>
              <a:rPr lang="pl-PL" b="1" dirty="0">
                <a:solidFill>
                  <a:srgbClr val="C0507B"/>
                </a:solidFill>
              </a:rPr>
              <a:t>Informacja o zatrudnieniu</a:t>
            </a:r>
          </a:p>
          <a:p>
            <a:r>
              <a:rPr lang="pl-PL" dirty="0"/>
              <a:t>Na 31.12.2019 roku zatrudnienie w Grupie </a:t>
            </a:r>
            <a:r>
              <a:rPr lang="pl-PL" dirty="0" err="1"/>
              <a:t>HubStyle</a:t>
            </a:r>
            <a:r>
              <a:rPr lang="pl-PL" dirty="0"/>
              <a:t> wyniosło 22 osoby. Są to głównie specjaliści odpowiedzialni za rozwój marek </a:t>
            </a:r>
            <a:r>
              <a:rPr lang="pl-PL" dirty="0" err="1"/>
              <a:t>HubStyle</a:t>
            </a:r>
            <a:r>
              <a:rPr lang="pl-PL" dirty="0"/>
              <a:t>, obsługę klienta oraz działania marketingowe. W Zarządzie zasiadają osoby od wielu lat związane z rynkiem e-commerce. </a:t>
            </a:r>
          </a:p>
          <a:p>
            <a:endParaRPr lang="pl-PL" dirty="0"/>
          </a:p>
          <a:p>
            <a:endParaRPr lang="pl-PL" dirty="0"/>
          </a:p>
          <a:p>
            <a:endParaRPr lang="pl-PL" dirty="0"/>
          </a:p>
          <a:p>
            <a:endParaRPr lang="pl-PL" b="1" dirty="0">
              <a:solidFill>
                <a:srgbClr val="C0507B"/>
              </a:solidFill>
            </a:endParaRPr>
          </a:p>
          <a:p>
            <a:endParaRPr lang="pl-PL" b="1" dirty="0">
              <a:solidFill>
                <a:srgbClr val="C0507B"/>
              </a:solidFill>
            </a:endParaRPr>
          </a:p>
          <a:p>
            <a:endParaRPr lang="pl-PL" sz="900" dirty="0"/>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p>
          <a:p>
            <a:endParaRPr lang="pl-PL" b="1" dirty="0"/>
          </a:p>
          <a:p>
            <a:r>
              <a:rPr lang="pl-PL" b="1" dirty="0"/>
              <a:t>Nagrody, wyróżnienia, osiągnięcia</a:t>
            </a:r>
          </a:p>
          <a:p>
            <a:r>
              <a:rPr lang="pl-PL" dirty="0"/>
              <a:t>W 2019 r. Grupa nie otrzymała nagród oraz wyróżnień.</a:t>
            </a:r>
          </a:p>
          <a:p>
            <a:endParaRPr lang="pl-PL" dirty="0"/>
          </a:p>
        </p:txBody>
      </p:sp>
      <p:sp>
        <p:nvSpPr>
          <p:cNvPr id="6" name="Symbol zastępczy zawartości 5"/>
          <p:cNvSpPr>
            <a:spLocks noGrp="1"/>
          </p:cNvSpPr>
          <p:nvPr>
            <p:ph sz="quarter" idx="15"/>
          </p:nvPr>
        </p:nvSpPr>
        <p:spPr>
          <a:xfrm>
            <a:off x="6805710" y="864000"/>
            <a:ext cx="4896000" cy="8075840"/>
          </a:xfrm>
        </p:spPr>
        <p:txBody>
          <a:bodyPr/>
          <a:lstStyle/>
          <a:p>
            <a:pPr>
              <a:lnSpc>
                <a:spcPct val="118000"/>
              </a:lnSpc>
            </a:pPr>
            <a:r>
              <a:rPr lang="pl-PL" b="1" dirty="0">
                <a:solidFill>
                  <a:srgbClr val="C0507B"/>
                </a:solidFill>
              </a:rPr>
              <a:t>Objaśnienie różnic pomiędzy wynikami finansowymi wykazanymi w raporcie rocznym a wcześniej publikowanymi prognozami wyników na dany rok.</a:t>
            </a:r>
          </a:p>
          <a:p>
            <a:r>
              <a:rPr lang="pl-PL" dirty="0" err="1"/>
              <a:t>HubStyle</a:t>
            </a:r>
            <a:r>
              <a:rPr lang="pl-PL" dirty="0"/>
              <a:t> S.A. nie publikowała prognoz wyników na 2019 r.</a:t>
            </a:r>
          </a:p>
          <a:p>
            <a:pPr>
              <a:lnSpc>
                <a:spcPct val="118000"/>
              </a:lnSpc>
            </a:pPr>
            <a:r>
              <a:rPr lang="pl-PL" b="1" dirty="0">
                <a:solidFill>
                  <a:srgbClr val="C0507B"/>
                </a:solidFill>
              </a:rPr>
              <a:t>Ocena, wraz z jej uzasadnieniem, dotycząca zarządzania zasobami finansowymi, ze szczególnym uwzględnieniem zdolności wywiązywania się </a:t>
            </a:r>
            <a:br>
              <a:rPr lang="pl-PL" b="1" dirty="0">
                <a:solidFill>
                  <a:srgbClr val="C0507B"/>
                </a:solidFill>
              </a:rPr>
            </a:br>
            <a:r>
              <a:rPr lang="pl-PL" b="1" dirty="0">
                <a:solidFill>
                  <a:srgbClr val="C0507B"/>
                </a:solidFill>
              </a:rPr>
              <a:t>z zaciągniętych zobowiązań, oraz określenie ewentualnych zagrożeń i działań, jakie emitent podjął lub zamierza podjąć w celu przeciwdziałania tym zagrożeniom</a:t>
            </a:r>
          </a:p>
          <a:p>
            <a:r>
              <a:rPr lang="pl-PL" dirty="0"/>
              <a:t>Ryzykiem w tym obszarze zarządza bezpośrednio Zarząd HubStyle S.A. W jego ocenie płynność Spółki utrzymywana jest na bezpiecznym poziomie. Brak znaczących zobowiązań znacząco minimalizują ryzyko utraty płynności i inne ryzyka związane z zarzadzaniem zasobami finansowymi.</a:t>
            </a:r>
          </a:p>
          <a:p>
            <a:r>
              <a:rPr lang="pl-PL" dirty="0"/>
              <a:t>Spółki córki posiadają wystarczającą zdolność do wywiązywania się </a:t>
            </a:r>
            <a:br>
              <a:rPr lang="pl-PL" dirty="0"/>
            </a:br>
            <a:r>
              <a:rPr lang="pl-PL" dirty="0"/>
              <a:t>z zaciągniętych zobowiązań. </a:t>
            </a:r>
          </a:p>
          <a:p>
            <a:pPr>
              <a:lnSpc>
                <a:spcPct val="118000"/>
              </a:lnSpc>
            </a:pPr>
            <a:r>
              <a:rPr lang="pl-PL" b="1" dirty="0">
                <a:solidFill>
                  <a:srgbClr val="C0507B"/>
                </a:solidFill>
              </a:rPr>
              <a:t>Ocena możliwości realizacji zamierzeń inwestycyjnych, w tym inwestycji kapitałowych, w porównaniu do wielkości posiadanych środków, </a:t>
            </a:r>
            <a:br>
              <a:rPr lang="pl-PL" b="1" dirty="0">
                <a:solidFill>
                  <a:srgbClr val="C0507B"/>
                </a:solidFill>
              </a:rPr>
            </a:br>
            <a:r>
              <a:rPr lang="pl-PL" b="1" dirty="0">
                <a:solidFill>
                  <a:srgbClr val="C0507B"/>
                </a:solidFill>
              </a:rPr>
              <a:t>z uwzględnieniem możliwych zmian w strukturze finansowania tej działalności</a:t>
            </a:r>
          </a:p>
          <a:p>
            <a:r>
              <a:rPr lang="pl-PL" dirty="0"/>
              <a:t>Środki pieniężne </a:t>
            </a:r>
            <a:r>
              <a:rPr lang="pl-PL" dirty="0" err="1"/>
              <a:t>HubStyle</a:t>
            </a:r>
            <a:r>
              <a:rPr lang="pl-PL" dirty="0"/>
              <a:t> S.A. są wystarczające do sfinansowania kluczowych projektów Spółki. Bieżące inwestycje są prowadzone głównie </a:t>
            </a:r>
            <a:br>
              <a:rPr lang="pl-PL" dirty="0"/>
            </a:br>
            <a:r>
              <a:rPr lang="pl-PL" dirty="0"/>
              <a:t>w zakresie rozwijania obecnych marek i wprowadzania nowych.</a:t>
            </a:r>
          </a:p>
          <a:p>
            <a:endParaRPr lang="pl-PL" dirty="0"/>
          </a:p>
        </p:txBody>
      </p:sp>
      <p:graphicFrame>
        <p:nvGraphicFramePr>
          <p:cNvPr id="10" name="Tabela 9"/>
          <p:cNvGraphicFramePr>
            <a:graphicFrameLocks noGrp="1"/>
          </p:cNvGraphicFramePr>
          <p:nvPr>
            <p:extLst>
              <p:ext uri="{D42A27DB-BD31-4B8C-83A1-F6EECF244321}">
                <p14:modId xmlns:p14="http://schemas.microsoft.com/office/powerpoint/2010/main" val="60309545"/>
              </p:ext>
            </p:extLst>
          </p:nvPr>
        </p:nvGraphicFramePr>
        <p:xfrm>
          <a:off x="847617" y="2340759"/>
          <a:ext cx="4740383" cy="984273"/>
        </p:xfrm>
        <a:graphic>
          <a:graphicData uri="http://schemas.openxmlformats.org/drawingml/2006/table">
            <a:tbl>
              <a:tblPr firstRow="1" firstCol="1" bandRow="1">
                <a:tableStyleId>{5C22544A-7EE6-4342-B048-85BDC9FD1C3A}</a:tableStyleId>
              </a:tblPr>
              <a:tblGrid>
                <a:gridCol w="2199960">
                  <a:extLst>
                    <a:ext uri="{9D8B030D-6E8A-4147-A177-3AD203B41FA5}">
                      <a16:colId xmlns="" xmlns:a16="http://schemas.microsoft.com/office/drawing/2014/main" val="20000"/>
                    </a:ext>
                  </a:extLst>
                </a:gridCol>
                <a:gridCol w="1265293">
                  <a:extLst>
                    <a:ext uri="{9D8B030D-6E8A-4147-A177-3AD203B41FA5}">
                      <a16:colId xmlns="" xmlns:a16="http://schemas.microsoft.com/office/drawing/2014/main" val="20001"/>
                    </a:ext>
                  </a:extLst>
                </a:gridCol>
                <a:gridCol w="1275130">
                  <a:extLst>
                    <a:ext uri="{9D8B030D-6E8A-4147-A177-3AD203B41FA5}">
                      <a16:colId xmlns="" xmlns:a16="http://schemas.microsoft.com/office/drawing/2014/main" val="20002"/>
                    </a:ext>
                  </a:extLst>
                </a:gridCol>
              </a:tblGrid>
              <a:tr h="302853">
                <a:tc>
                  <a:txBody>
                    <a:bodyPr/>
                    <a:lstStyle/>
                    <a:p>
                      <a:pPr algn="ctr">
                        <a:lnSpc>
                          <a:spcPct val="115000"/>
                        </a:lnSpc>
                        <a:spcAft>
                          <a:spcPts val="0"/>
                        </a:spcAft>
                      </a:pPr>
                      <a:r>
                        <a:rPr lang="pl-PL" sz="1200" dirty="0">
                          <a:solidFill>
                            <a:schemeClr val="tx1"/>
                          </a:solidFill>
                          <a:effectLst/>
                          <a:latin typeface="+mj-lt"/>
                        </a:rPr>
                        <a:t>Zatrudnienie w Grupie HubStyle</a:t>
                      </a:r>
                      <a:endParaRPr lang="pl-PL" sz="1200" dirty="0">
                        <a:solidFill>
                          <a:schemeClr val="tx1"/>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200" baseline="0" dirty="0">
                          <a:solidFill>
                            <a:schemeClr val="bg1"/>
                          </a:solidFill>
                          <a:effectLst/>
                          <a:latin typeface="+mj-lt"/>
                        </a:rPr>
                        <a:t>2019</a:t>
                      </a:r>
                      <a:endParaRPr lang="pl-PL" sz="1200" dirty="0">
                        <a:solidFill>
                          <a:schemeClr val="bg1"/>
                        </a:solidFill>
                        <a:effectLst/>
                        <a:latin typeface="+mj-lt"/>
                        <a:ea typeface="Calibri" panose="020F0502020204030204" pitchFamily="34" charset="0"/>
                        <a:cs typeface="Times New Roman" panose="02020603050405020304" pitchFamily="18" charset="0"/>
                      </a:endParaRPr>
                    </a:p>
                  </a:txBody>
                  <a:tcPr marL="48986" marR="48986"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C0507B"/>
                    </a:solidFill>
                  </a:tcPr>
                </a:tc>
                <a:tc>
                  <a:txBody>
                    <a:bodyPr/>
                    <a:lstStyle/>
                    <a:p>
                      <a:pPr algn="ctr">
                        <a:lnSpc>
                          <a:spcPct val="115000"/>
                        </a:lnSpc>
                        <a:spcAft>
                          <a:spcPts val="0"/>
                        </a:spcAft>
                      </a:pPr>
                      <a:r>
                        <a:rPr lang="pl-PL" sz="1200" b="1" kern="1200" dirty="0">
                          <a:solidFill>
                            <a:schemeClr val="tx1"/>
                          </a:solidFill>
                          <a:effectLst/>
                          <a:latin typeface="+mj-lt"/>
                          <a:ea typeface="Calibri" panose="020F0502020204030204" pitchFamily="34" charset="0"/>
                          <a:cs typeface="Times New Roman" panose="02020603050405020304" pitchFamily="18" charset="0"/>
                        </a:rPr>
                        <a:t>2018 </a:t>
                      </a:r>
                    </a:p>
                  </a:txBody>
                  <a:tcPr marL="48986" marR="48986" marT="0" marB="0" anchor="ctr">
                    <a:lnL w="12700" cap="flat" cmpd="sng" algn="ctr">
                      <a:solidFill>
                        <a:srgbClr val="C0507B"/>
                      </a:solidFill>
                      <a:prstDash val="solid"/>
                      <a:round/>
                      <a:headEnd type="none" w="med" len="med"/>
                      <a:tailEnd type="none" w="med" len="med"/>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27140">
                <a:tc>
                  <a:txBody>
                    <a:bodyPr/>
                    <a:lstStyle/>
                    <a:p>
                      <a:pPr>
                        <a:lnSpc>
                          <a:spcPct val="115000"/>
                        </a:lnSpc>
                        <a:spcAft>
                          <a:spcPts val="0"/>
                        </a:spcAft>
                      </a:pPr>
                      <a:r>
                        <a:rPr lang="pl-PL" sz="1200" b="0" dirty="0">
                          <a:solidFill>
                            <a:schemeClr val="tx1">
                              <a:lumMod val="75000"/>
                              <a:lumOff val="25000"/>
                            </a:schemeClr>
                          </a:solidFill>
                          <a:effectLst/>
                          <a:latin typeface="+mj-lt"/>
                        </a:rPr>
                        <a:t>Przeciętne zatrudnienie</a:t>
                      </a:r>
                      <a:endParaRPr lang="pl-PL" sz="1200" b="0" dirty="0">
                        <a:solidFill>
                          <a:schemeClr val="tx1">
                            <a:lumMod val="75000"/>
                            <a:lumOff val="25000"/>
                          </a:schemeClr>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22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23</a:t>
                      </a:r>
                    </a:p>
                  </a:txBody>
                  <a:tcPr marL="9525" marR="9525" marT="9525" marB="0" anchor="ctr">
                    <a:lnL w="12700" cap="flat" cmpd="sng" algn="ctr">
                      <a:solidFill>
                        <a:srgbClr val="C0507B"/>
                      </a:solidFill>
                      <a:prstDash val="solid"/>
                      <a:round/>
                      <a:headEnd type="none" w="med" len="med"/>
                      <a:tailEnd type="none" w="med" len="med"/>
                    </a:lnL>
                    <a:lnR w="12700" cmpd="sng">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27140">
                <a:tc>
                  <a:txBody>
                    <a:bodyPr/>
                    <a:lstStyle/>
                    <a:p>
                      <a:pPr marL="88900" indent="0">
                        <a:lnSpc>
                          <a:spcPct val="115000"/>
                        </a:lnSpc>
                        <a:spcAft>
                          <a:spcPts val="0"/>
                        </a:spcAft>
                      </a:pPr>
                      <a:r>
                        <a:rPr lang="pl-PL" sz="1200" b="0" dirty="0">
                          <a:solidFill>
                            <a:schemeClr val="tx1">
                              <a:lumMod val="75000"/>
                              <a:lumOff val="25000"/>
                            </a:schemeClr>
                          </a:solidFill>
                          <a:effectLst/>
                          <a:latin typeface="+mj-lt"/>
                        </a:rPr>
                        <a:t>w tym pracownicy</a:t>
                      </a:r>
                      <a:r>
                        <a:rPr lang="pl-PL" sz="1200" b="0" baseline="0" dirty="0">
                          <a:solidFill>
                            <a:schemeClr val="tx1">
                              <a:lumMod val="75000"/>
                              <a:lumOff val="25000"/>
                            </a:schemeClr>
                          </a:solidFill>
                          <a:effectLst/>
                          <a:latin typeface="+mj-lt"/>
                        </a:rPr>
                        <a:t> umysłowi</a:t>
                      </a:r>
                      <a:endParaRPr lang="pl-PL" sz="1200" b="0" dirty="0">
                        <a:solidFill>
                          <a:schemeClr val="tx1">
                            <a:lumMod val="75000"/>
                            <a:lumOff val="25000"/>
                          </a:schemeClr>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ap="flat" cmpd="sng" algn="ctr">
                      <a:solidFill>
                        <a:srgbClr val="C0507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20</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20</a:t>
                      </a:r>
                    </a:p>
                  </a:txBody>
                  <a:tcPr marL="9525" marR="9525" marT="9525" marB="0" anchor="ctr">
                    <a:lnL w="12700" cap="flat" cmpd="sng" algn="ctr">
                      <a:solidFill>
                        <a:srgbClr val="C0507B"/>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27140">
                <a:tc>
                  <a:txBody>
                    <a:bodyPr/>
                    <a:lstStyle/>
                    <a:p>
                      <a:pPr marL="0" indent="0">
                        <a:lnSpc>
                          <a:spcPct val="115000"/>
                        </a:lnSpc>
                        <a:spcAft>
                          <a:spcPts val="0"/>
                        </a:spcAft>
                      </a:pPr>
                      <a:r>
                        <a:rPr lang="pl-PL" sz="1200" b="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Razem</a:t>
                      </a:r>
                    </a:p>
                  </a:txBody>
                  <a:tcPr marL="48986" marR="48986" marT="0" marB="0" anchor="ctr">
                    <a:lnL w="12700" cmpd="sng">
                      <a:noFill/>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22</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23</a:t>
                      </a:r>
                    </a:p>
                  </a:txBody>
                  <a:tcPr marL="9525" marR="9525" marT="9525" marB="0" anchor="ctr">
                    <a:lnL w="12700" cap="flat" cmpd="sng" algn="ctr">
                      <a:solidFill>
                        <a:srgbClr val="C0507B"/>
                      </a:solidFill>
                      <a:prstDash val="solid"/>
                      <a:round/>
                      <a:headEnd type="none" w="med" len="med"/>
                      <a:tailEnd type="none" w="med" len="med"/>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graphicFrame>
        <p:nvGraphicFramePr>
          <p:cNvPr id="12" name="Tabela 11"/>
          <p:cNvGraphicFramePr>
            <a:graphicFrameLocks noGrp="1"/>
          </p:cNvGraphicFramePr>
          <p:nvPr>
            <p:extLst>
              <p:ext uri="{D42A27DB-BD31-4B8C-83A1-F6EECF244321}">
                <p14:modId xmlns:p14="http://schemas.microsoft.com/office/powerpoint/2010/main" val="2569179101"/>
              </p:ext>
            </p:extLst>
          </p:nvPr>
        </p:nvGraphicFramePr>
        <p:xfrm>
          <a:off x="860871" y="3820861"/>
          <a:ext cx="4740383" cy="984273"/>
        </p:xfrm>
        <a:graphic>
          <a:graphicData uri="http://schemas.openxmlformats.org/drawingml/2006/table">
            <a:tbl>
              <a:tblPr firstRow="1" firstCol="1" bandRow="1">
                <a:tableStyleId>{5C22544A-7EE6-4342-B048-85BDC9FD1C3A}</a:tableStyleId>
              </a:tblPr>
              <a:tblGrid>
                <a:gridCol w="2199960">
                  <a:extLst>
                    <a:ext uri="{9D8B030D-6E8A-4147-A177-3AD203B41FA5}">
                      <a16:colId xmlns="" xmlns:a16="http://schemas.microsoft.com/office/drawing/2014/main" val="20000"/>
                    </a:ext>
                  </a:extLst>
                </a:gridCol>
                <a:gridCol w="1265293">
                  <a:extLst>
                    <a:ext uri="{9D8B030D-6E8A-4147-A177-3AD203B41FA5}">
                      <a16:colId xmlns="" xmlns:a16="http://schemas.microsoft.com/office/drawing/2014/main" val="20001"/>
                    </a:ext>
                  </a:extLst>
                </a:gridCol>
                <a:gridCol w="1275130">
                  <a:extLst>
                    <a:ext uri="{9D8B030D-6E8A-4147-A177-3AD203B41FA5}">
                      <a16:colId xmlns="" xmlns:a16="http://schemas.microsoft.com/office/drawing/2014/main" val="20002"/>
                    </a:ext>
                  </a:extLst>
                </a:gridCol>
              </a:tblGrid>
              <a:tr h="302853">
                <a:tc>
                  <a:txBody>
                    <a:bodyPr/>
                    <a:lstStyle/>
                    <a:p>
                      <a:pPr algn="ctr">
                        <a:lnSpc>
                          <a:spcPct val="115000"/>
                        </a:lnSpc>
                        <a:spcAft>
                          <a:spcPts val="0"/>
                        </a:spcAft>
                      </a:pPr>
                      <a:r>
                        <a:rPr lang="pl-PL" sz="1200" dirty="0">
                          <a:solidFill>
                            <a:schemeClr val="tx1">
                              <a:lumMod val="75000"/>
                              <a:lumOff val="25000"/>
                            </a:schemeClr>
                          </a:solidFill>
                          <a:effectLst/>
                          <a:latin typeface="+mj-lt"/>
                        </a:rPr>
                        <a:t>Zatrudnienie w HubStyle S.A.</a:t>
                      </a:r>
                      <a:endParaRPr lang="pl-PL" sz="1200" dirty="0">
                        <a:solidFill>
                          <a:schemeClr val="tx1">
                            <a:lumMod val="75000"/>
                            <a:lumOff val="25000"/>
                          </a:schemeClr>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pl-PL" sz="1200" baseline="0" dirty="0">
                          <a:solidFill>
                            <a:schemeClr val="bg1"/>
                          </a:solidFill>
                          <a:effectLst/>
                          <a:latin typeface="+mj-lt"/>
                        </a:rPr>
                        <a:t>2019</a:t>
                      </a:r>
                      <a:endParaRPr lang="pl-PL" sz="1200" dirty="0">
                        <a:solidFill>
                          <a:schemeClr val="bg1"/>
                        </a:solidFill>
                        <a:effectLst/>
                        <a:latin typeface="+mj-lt"/>
                        <a:ea typeface="Calibri" panose="020F0502020204030204" pitchFamily="34" charset="0"/>
                        <a:cs typeface="Times New Roman" panose="02020603050405020304" pitchFamily="18" charset="0"/>
                      </a:endParaRPr>
                    </a:p>
                  </a:txBody>
                  <a:tcPr marL="48986" marR="48986" marT="0"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solidFill>
                      <a:srgbClr val="C0507B"/>
                    </a:solidFill>
                  </a:tcPr>
                </a:tc>
                <a:tc>
                  <a:txBody>
                    <a:bodyPr/>
                    <a:lstStyle/>
                    <a:p>
                      <a:pPr algn="ctr">
                        <a:lnSpc>
                          <a:spcPct val="115000"/>
                        </a:lnSpc>
                        <a:spcAft>
                          <a:spcPts val="0"/>
                        </a:spcAft>
                      </a:pPr>
                      <a:r>
                        <a:rPr lang="pl-PL" sz="1200" b="1" kern="1200" dirty="0">
                          <a:solidFill>
                            <a:schemeClr val="tx1"/>
                          </a:solidFill>
                          <a:effectLst/>
                          <a:latin typeface="+mj-lt"/>
                          <a:ea typeface="Calibri" panose="020F0502020204030204" pitchFamily="34" charset="0"/>
                          <a:cs typeface="Times New Roman" panose="02020603050405020304" pitchFamily="18" charset="0"/>
                        </a:rPr>
                        <a:t>2018 </a:t>
                      </a:r>
                    </a:p>
                  </a:txBody>
                  <a:tcPr marL="48986" marR="48986" marT="0" marB="0" anchor="ctr">
                    <a:lnL w="12700" cap="flat" cmpd="sng" algn="ctr">
                      <a:solidFill>
                        <a:srgbClr val="C0507B"/>
                      </a:solidFill>
                      <a:prstDash val="solid"/>
                      <a:round/>
                      <a:headEnd type="none" w="med" len="med"/>
                      <a:tailEnd type="none" w="med" len="med"/>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27140">
                <a:tc>
                  <a:txBody>
                    <a:bodyPr/>
                    <a:lstStyle/>
                    <a:p>
                      <a:pPr>
                        <a:lnSpc>
                          <a:spcPct val="115000"/>
                        </a:lnSpc>
                        <a:spcAft>
                          <a:spcPts val="0"/>
                        </a:spcAft>
                      </a:pPr>
                      <a:r>
                        <a:rPr lang="pl-PL" sz="1200" b="0" dirty="0">
                          <a:solidFill>
                            <a:schemeClr val="tx1">
                              <a:lumMod val="75000"/>
                              <a:lumOff val="25000"/>
                            </a:schemeClr>
                          </a:solidFill>
                          <a:effectLst/>
                          <a:latin typeface="+mj-lt"/>
                        </a:rPr>
                        <a:t>Przeciętne zatrudnienie</a:t>
                      </a:r>
                      <a:endParaRPr lang="pl-PL" sz="1200" b="0" dirty="0">
                        <a:solidFill>
                          <a:schemeClr val="tx1">
                            <a:lumMod val="75000"/>
                            <a:lumOff val="25000"/>
                          </a:schemeClr>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7</a:t>
                      </a:r>
                    </a:p>
                  </a:txBody>
                  <a:tcPr marL="9525" marR="9525" marT="9525" marB="0" anchor="ctr">
                    <a:lnL w="12700" cap="flat" cmpd="sng" algn="ctr">
                      <a:solidFill>
                        <a:srgbClr val="C0507B"/>
                      </a:solidFill>
                      <a:prstDash val="solid"/>
                      <a:round/>
                      <a:headEnd type="none" w="med" len="med"/>
                      <a:tailEnd type="none" w="med" len="med"/>
                    </a:lnL>
                    <a:lnR w="12700" cmpd="sng">
                      <a:noFill/>
                    </a:lnR>
                    <a:lnT w="12700" cap="flat" cmpd="sng" algn="ctr">
                      <a:solidFill>
                        <a:srgbClr val="C0507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27140">
                <a:tc>
                  <a:txBody>
                    <a:bodyPr/>
                    <a:lstStyle/>
                    <a:p>
                      <a:pPr marL="88900" indent="0">
                        <a:lnSpc>
                          <a:spcPct val="115000"/>
                        </a:lnSpc>
                        <a:spcAft>
                          <a:spcPts val="0"/>
                        </a:spcAft>
                      </a:pPr>
                      <a:r>
                        <a:rPr lang="pl-PL" sz="1200" b="0" dirty="0">
                          <a:solidFill>
                            <a:schemeClr val="tx1">
                              <a:lumMod val="75000"/>
                              <a:lumOff val="25000"/>
                            </a:schemeClr>
                          </a:solidFill>
                          <a:effectLst/>
                          <a:latin typeface="+mj-lt"/>
                        </a:rPr>
                        <a:t>w tym pracownicy</a:t>
                      </a:r>
                      <a:r>
                        <a:rPr lang="pl-PL" sz="1200" b="0" baseline="0" dirty="0">
                          <a:solidFill>
                            <a:schemeClr val="tx1">
                              <a:lumMod val="75000"/>
                              <a:lumOff val="25000"/>
                            </a:schemeClr>
                          </a:solidFill>
                          <a:effectLst/>
                          <a:latin typeface="+mj-lt"/>
                        </a:rPr>
                        <a:t> umysłowi</a:t>
                      </a:r>
                      <a:endParaRPr lang="pl-PL" sz="1200" b="0" dirty="0">
                        <a:solidFill>
                          <a:schemeClr val="tx1">
                            <a:lumMod val="75000"/>
                            <a:lumOff val="25000"/>
                          </a:schemeClr>
                        </a:solidFill>
                        <a:effectLst/>
                        <a:latin typeface="+mj-lt"/>
                        <a:ea typeface="Calibri" panose="020F0502020204030204" pitchFamily="34" charset="0"/>
                        <a:cs typeface="Times New Roman" panose="02020603050405020304" pitchFamily="18" charset="0"/>
                      </a:endParaRPr>
                    </a:p>
                  </a:txBody>
                  <a:tcPr marL="48986" marR="48986" marT="0" marB="0" anchor="ctr">
                    <a:lnL w="12700" cmpd="sng">
                      <a:noFill/>
                    </a:lnL>
                    <a:lnR w="12700" cap="flat" cmpd="sng" algn="ctr">
                      <a:solidFill>
                        <a:srgbClr val="C0507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6</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4</a:t>
                      </a:r>
                    </a:p>
                  </a:txBody>
                  <a:tcPr marL="9525" marR="9525" marT="9525" marB="0" anchor="ctr">
                    <a:lnL w="12700" cap="flat" cmpd="sng" algn="ctr">
                      <a:solidFill>
                        <a:srgbClr val="C0507B"/>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27140">
                <a:tc>
                  <a:txBody>
                    <a:bodyPr/>
                    <a:lstStyle/>
                    <a:p>
                      <a:pPr marL="88900" indent="0">
                        <a:lnSpc>
                          <a:spcPct val="115000"/>
                        </a:lnSpc>
                        <a:spcAft>
                          <a:spcPts val="0"/>
                        </a:spcAft>
                      </a:pPr>
                      <a:r>
                        <a:rPr lang="pl-PL" sz="1200" b="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Razem</a:t>
                      </a:r>
                    </a:p>
                  </a:txBody>
                  <a:tcPr marL="48986" marR="48986" marT="0" marB="0" anchor="ctr">
                    <a:lnL w="12700" cmpd="sng">
                      <a:noFill/>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7</a:t>
                      </a:r>
                    </a:p>
                  </a:txBody>
                  <a:tcPr marL="9525" marR="9525" marT="9525" marB="0" anchor="ctr">
                    <a:lnL w="12700" cap="flat" cmpd="sng" algn="ctr">
                      <a:solidFill>
                        <a:srgbClr val="C0507B"/>
                      </a:solidFill>
                      <a:prstDash val="solid"/>
                      <a:round/>
                      <a:headEnd type="none" w="med" len="med"/>
                      <a:tailEnd type="none" w="med" len="med"/>
                    </a:lnL>
                    <a:lnR w="12700" cap="flat" cmpd="sng" algn="ctr">
                      <a:solidFill>
                        <a:srgbClr val="C0507B"/>
                      </a:solidFill>
                      <a:prstDash val="solid"/>
                      <a:round/>
                      <a:headEnd type="none" w="med" len="med"/>
                      <a:tailEnd type="none" w="med" len="med"/>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280128" rtl="0" eaLnBrk="1" fontAlgn="ctr" latinLnBrk="0" hangingPunct="1">
                        <a:lnSpc>
                          <a:spcPct val="115000"/>
                        </a:lnSpc>
                        <a:spcAft>
                          <a:spcPts val="0"/>
                        </a:spcAft>
                      </a:pPr>
                      <a:r>
                        <a:rPr lang="pl-PL" sz="1200" kern="12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7</a:t>
                      </a:r>
                    </a:p>
                  </a:txBody>
                  <a:tcPr marL="9525" marR="9525" marT="9525" marB="0" anchor="ctr">
                    <a:lnL w="12700" cap="flat" cmpd="sng" algn="ctr">
                      <a:solidFill>
                        <a:srgbClr val="C0507B"/>
                      </a:solidFill>
                      <a:prstDash val="solid"/>
                      <a:round/>
                      <a:headEnd type="none" w="med" len="med"/>
                      <a:tailEnd type="none" w="med" len="med"/>
                    </a:lnL>
                    <a:lnR w="12700" cmpd="sng">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524590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Pozostałe informacje</a:t>
            </a:r>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43</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Pozostałe informacje</a:t>
            </a:r>
          </a:p>
        </p:txBody>
      </p:sp>
      <p:sp>
        <p:nvSpPr>
          <p:cNvPr id="5" name="Symbol zastępczy zawartości 4"/>
          <p:cNvSpPr>
            <a:spLocks noGrp="1"/>
          </p:cNvSpPr>
          <p:nvPr>
            <p:ph sz="quarter" idx="14"/>
          </p:nvPr>
        </p:nvSpPr>
        <p:spPr/>
        <p:txBody>
          <a:bodyPr>
            <a:noAutofit/>
          </a:bodyPr>
          <a:lstStyle/>
          <a:p>
            <a:pPr>
              <a:lnSpc>
                <a:spcPct val="118000"/>
              </a:lnSpc>
            </a:pPr>
            <a:r>
              <a:rPr lang="pl-PL" b="1" dirty="0">
                <a:solidFill>
                  <a:srgbClr val="C0507B"/>
                </a:solidFill>
              </a:rPr>
              <a:t>Opis czynników i zdarzeń, w szczególności o nietypowym charakterze, mających znaczący wpływ na osiągnięte wyniki finansowe</a:t>
            </a:r>
          </a:p>
          <a:p>
            <a:r>
              <a:rPr lang="pl-PL" sz="1100" dirty="0"/>
              <a:t>W związku z niższymi niż zakładano wynikami osiągniętymi w poszczególnych segmentach działalności Zarząd jednostki dominującej podjął decyzję </a:t>
            </a:r>
            <a:br>
              <a:rPr lang="pl-PL" sz="1100" dirty="0"/>
            </a:br>
            <a:r>
              <a:rPr lang="pl-PL" sz="1100" dirty="0"/>
              <a:t>o dokonaniu następujących odpisów aktualizujących:</a:t>
            </a:r>
          </a:p>
          <a:p>
            <a:pPr>
              <a:lnSpc>
                <a:spcPct val="118000"/>
              </a:lnSpc>
            </a:pPr>
            <a:r>
              <a:rPr lang="pl-PL" b="1" dirty="0">
                <a:solidFill>
                  <a:srgbClr val="C0507B"/>
                </a:solidFill>
              </a:rPr>
              <a:t>W skonsolidowanym sprawozdaniu finansowym w roku 2019  dokonano następujących odpisów:</a:t>
            </a:r>
          </a:p>
          <a:p>
            <a:pPr>
              <a:lnSpc>
                <a:spcPct val="118000"/>
              </a:lnSpc>
            </a:pPr>
            <a:r>
              <a:rPr lang="pl-PL" dirty="0"/>
              <a:t>Wartość firmy</a:t>
            </a:r>
          </a:p>
          <a:p>
            <a:pPr marL="171450" indent="-171450">
              <a:buFont typeface="Arial" pitchFamily="34" charset="0"/>
              <a:buChar char="•"/>
            </a:pPr>
            <a:r>
              <a:rPr lang="pl-PL" sz="1100" dirty="0"/>
              <a:t>utworzenie odpisu aktualizującego  wartość firmy przypisanej do </a:t>
            </a:r>
            <a:r>
              <a:rPr lang="pl-PL" sz="1100" dirty="0" err="1"/>
              <a:t>Sugarfree</a:t>
            </a:r>
            <a:r>
              <a:rPr lang="pl-PL" sz="1100" dirty="0"/>
              <a:t> Sp. z o.o.  w kwocie  848 tys. zł. Wartość firmy po  pomniejszeniu o wszystkie dokonane odpisy wynosi 87tys.  zł.</a:t>
            </a:r>
          </a:p>
          <a:p>
            <a:r>
              <a:rPr lang="pl-PL" sz="1100" dirty="0"/>
              <a:t>Zapasy</a:t>
            </a:r>
          </a:p>
          <a:p>
            <a:pPr marL="171450" indent="-171450">
              <a:buFont typeface="Arial" pitchFamily="34" charset="0"/>
              <a:buChar char="•"/>
            </a:pPr>
            <a:r>
              <a:rPr lang="pl-PL" sz="1100" dirty="0"/>
              <a:t>Utworzenie odpisu dotyczącego zapasów w spółkach z segmentu </a:t>
            </a:r>
            <a:r>
              <a:rPr lang="pl-PL" sz="1100" dirty="0" err="1"/>
              <a:t>fashion</a:t>
            </a:r>
            <a:r>
              <a:rPr lang="pl-PL" sz="1100" dirty="0"/>
              <a:t>  w kwocie 396 tys. zł.</a:t>
            </a:r>
          </a:p>
          <a:p>
            <a:pPr>
              <a:lnSpc>
                <a:spcPct val="118000"/>
              </a:lnSpc>
            </a:pPr>
            <a:r>
              <a:rPr lang="pl-PL" b="1" dirty="0">
                <a:solidFill>
                  <a:srgbClr val="C0507B"/>
                </a:solidFill>
              </a:rPr>
              <a:t>W jednostkowym sprawozdaniu finansowym w roku 2019 dokonano następujących odpisów:</a:t>
            </a:r>
          </a:p>
          <a:p>
            <a:r>
              <a:rPr lang="pl-PL" sz="1100" dirty="0"/>
              <a:t>Inwestycje w jednostki zależne</a:t>
            </a:r>
          </a:p>
          <a:p>
            <a:pPr marL="171450" indent="-171450">
              <a:buFont typeface="Arial" pitchFamily="34" charset="0"/>
              <a:buChar char="•"/>
            </a:pPr>
            <a:r>
              <a:rPr lang="pl-PL" sz="1100" dirty="0"/>
              <a:t>utworzenie odpisu aktualizującego  wartość posiadanych udziałów w Spółce </a:t>
            </a:r>
            <a:r>
              <a:rPr lang="pl-PL" sz="1100" dirty="0" err="1"/>
              <a:t>Sugarfree</a:t>
            </a:r>
            <a:r>
              <a:rPr lang="pl-PL" sz="1100" dirty="0"/>
              <a:t> Sp. z o.o.  w kwocie  1.073 tys. zł. Wartość udziałów po pomniejszeniu o wszystkie dokonane odpisy wynosi  538 tys. zł</a:t>
            </a:r>
          </a:p>
          <a:p>
            <a:r>
              <a:rPr lang="pl-PL" sz="1100" dirty="0"/>
              <a:t>      Aktywa finansowe</a:t>
            </a:r>
          </a:p>
          <a:p>
            <a:pPr marL="171450" indent="-171450">
              <a:buFont typeface="Arial" pitchFamily="34" charset="0"/>
              <a:buChar char="•"/>
            </a:pPr>
            <a:r>
              <a:rPr lang="pl-PL" sz="1100" dirty="0"/>
              <a:t>Odwrócenie odpisu na kapitał  i częściowo odsetki od udzielonej pożyczki spółce New </a:t>
            </a:r>
            <a:r>
              <a:rPr lang="pl-PL" sz="1100" dirty="0" err="1"/>
              <a:t>Fashion</a:t>
            </a:r>
            <a:r>
              <a:rPr lang="pl-PL" sz="1100" dirty="0"/>
              <a:t> Brand </a:t>
            </a:r>
            <a:r>
              <a:rPr lang="pl-PL" sz="1100" dirty="0" err="1"/>
              <a:t>Sp.z</a:t>
            </a:r>
            <a:r>
              <a:rPr lang="pl-PL" sz="1100" dirty="0"/>
              <a:t> o. o. w kwocie 654 tys. zł.  Pozostała  wartość odpisu na odsetki wynosi 97 tys. zł. </a:t>
            </a:r>
          </a:p>
          <a:p>
            <a:r>
              <a:rPr lang="pl-PL" sz="1100" dirty="0"/>
              <a:t>      Zapasy</a:t>
            </a:r>
          </a:p>
          <a:p>
            <a:pPr marL="171450" indent="-171450">
              <a:buFont typeface="Arial" panose="020B0604020202020204" pitchFamily="34" charset="0"/>
              <a:buChar char="•"/>
            </a:pPr>
            <a:r>
              <a:rPr lang="pl-PL" sz="1100" dirty="0"/>
              <a:t>Utworzenie odpisu dotyczącego zapasów w spółkach z segmentu </a:t>
            </a:r>
            <a:r>
              <a:rPr lang="pl-PL" sz="1100" dirty="0" err="1"/>
              <a:t>fashion</a:t>
            </a:r>
            <a:r>
              <a:rPr lang="pl-PL" sz="1100" dirty="0"/>
              <a:t>  w kwocie 396 tys. zł.</a:t>
            </a:r>
          </a:p>
          <a:p>
            <a:pPr marL="171450" indent="-171450">
              <a:buFont typeface="Arial" panose="020B0604020202020204" pitchFamily="34" charset="0"/>
              <a:buChar char="•"/>
            </a:pPr>
            <a:endParaRPr lang="pl-PL" sz="1100" dirty="0"/>
          </a:p>
          <a:p>
            <a:pPr marL="171450" indent="-171450">
              <a:buFont typeface="Arial" panose="020B0604020202020204" pitchFamily="34" charset="0"/>
              <a:buChar char="•"/>
            </a:pPr>
            <a:endParaRPr lang="pl-PL" sz="1100" dirty="0"/>
          </a:p>
          <a:p>
            <a:endParaRPr lang="pl-PL" sz="800" dirty="0"/>
          </a:p>
        </p:txBody>
      </p:sp>
      <p:sp>
        <p:nvSpPr>
          <p:cNvPr id="6" name="Symbol zastępczy zawartości 5"/>
          <p:cNvSpPr>
            <a:spLocks noGrp="1"/>
          </p:cNvSpPr>
          <p:nvPr>
            <p:ph sz="quarter" idx="15"/>
          </p:nvPr>
        </p:nvSpPr>
        <p:spPr>
          <a:xfrm>
            <a:off x="6835625" y="475200"/>
            <a:ext cx="4896000" cy="8464240"/>
          </a:xfrm>
        </p:spPr>
        <p:txBody>
          <a:bodyPr>
            <a:noAutofit/>
          </a:bodyPr>
          <a:lstStyle/>
          <a:p>
            <a:r>
              <a:rPr lang="pl-PL" sz="1100" dirty="0"/>
              <a:t>Na ostatni dzień bilansowy  ponownie przeprowadzono test na utratę aktywa w postaci udziałów spółki </a:t>
            </a:r>
            <a:r>
              <a:rPr lang="pl-PL" sz="1100" dirty="0" err="1"/>
              <a:t>Sugarfree</a:t>
            </a:r>
            <a:r>
              <a:rPr lang="pl-PL" sz="1100" dirty="0"/>
              <a:t>. Podstawą do przeprowadzenia testu były, zweryfikowane o nowo pozyskane kontrakty o znaczących wartościach, prognozy przychodów i wyników finansowych spółki. </a:t>
            </a:r>
          </a:p>
          <a:p>
            <a:r>
              <a:rPr lang="pl-PL" sz="1100" dirty="0"/>
              <a:t>W wyniku przeprowadzonego testu stwierdzono, że dokonany dotychczas odpis z tytułu utraty wartości udziałów  ( w sprawozdaniu jednostkowym) oraz wartość firmy ( w sprawozdaniu skonsolidowanym ) powinien być niższy o kwotę 3.291 tys. zł. </a:t>
            </a:r>
          </a:p>
          <a:p>
            <a:r>
              <a:rPr lang="pl-PL" sz="1100" dirty="0"/>
              <a:t>Jednakże ze względu na niepewność otoczenia spowodowanego między innymi sytuacją epidemiologiczną oraz zasadą ostrożności Zarząd spółki nie zdecydował o odwróceniu odpisu na wartość udziałów. </a:t>
            </a:r>
          </a:p>
          <a:p>
            <a:r>
              <a:rPr lang="pl-PL" b="1" dirty="0">
                <a:solidFill>
                  <a:srgbClr val="C0507B"/>
                </a:solidFill>
              </a:rPr>
              <a:t>Zmiany w podstawowych zasadach zarządzania przedsiębiorstwem Emitenta i jego Grupą Kapitałową</a:t>
            </a:r>
          </a:p>
          <a:p>
            <a:r>
              <a:rPr lang="pl-PL" sz="1100" dirty="0"/>
              <a:t>Nie wystąpiły tego rodzaju zmiany.</a:t>
            </a:r>
          </a:p>
          <a:p>
            <a:r>
              <a:rPr lang="pl-PL" b="1" dirty="0">
                <a:solidFill>
                  <a:srgbClr val="C0507B"/>
                </a:solidFill>
              </a:rPr>
              <a:t>Wszelkie umowy zawarte między emitentem a osobami zarządzającymi, przewidujące rekompensatę w przypadku ich rezygnacji lub zwolnienia </a:t>
            </a:r>
            <a:br>
              <a:rPr lang="pl-PL" b="1" dirty="0">
                <a:solidFill>
                  <a:srgbClr val="C0507B"/>
                </a:solidFill>
              </a:rPr>
            </a:br>
            <a:r>
              <a:rPr lang="pl-PL" b="1" dirty="0">
                <a:solidFill>
                  <a:srgbClr val="C0507B"/>
                </a:solidFill>
              </a:rPr>
              <a:t>z zajmowanego stanowiska bez ważnej przyczyny lub gdy ich odwołanie lub zwolnienie następuje z powodu połączenia emitenta przez przejęcie</a:t>
            </a:r>
          </a:p>
          <a:p>
            <a:r>
              <a:rPr lang="pl-PL" sz="1100" dirty="0"/>
              <a:t>Spółka nie ma tego rodzaju umów.</a:t>
            </a:r>
          </a:p>
          <a:p>
            <a:r>
              <a:rPr lang="pl-PL" b="1" dirty="0">
                <a:solidFill>
                  <a:srgbClr val="C0507B"/>
                </a:solidFill>
              </a:rPr>
              <a:t>Opis prowadzonych postępowań sądowych i administracyjnych</a:t>
            </a:r>
          </a:p>
          <a:p>
            <a:r>
              <a:rPr lang="pl-PL" sz="1100" dirty="0"/>
              <a:t>W okresie sprawozdawczym ani do dnia przekazania do publikacji niniejszego sprawozdania według wiedzy HubStyle S.A. nie miały miejsca postępowania toczące się przed Sądem, organem właściwym postępowania arbitrażowego lub organem administracji publicznej, w zakresie postępowań dotyczących zobowiązań lub wierzytelności Grupy Kapitałowej, których wartość stanowi co najmniej 10% kapitałów własnych Emitenta.</a:t>
            </a: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Tree>
    <p:extLst>
      <p:ext uri="{BB962C8B-B14F-4D97-AF65-F5344CB8AC3E}">
        <p14:creationId xmlns:p14="http://schemas.microsoft.com/office/powerpoint/2010/main" val="2831310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92000" y="379895"/>
            <a:ext cx="10166286" cy="374847"/>
          </a:xfrm>
        </p:spPr>
        <p:txBody>
          <a:bodyPr>
            <a:normAutofit/>
          </a:bodyPr>
          <a:lstStyle/>
          <a:p>
            <a:r>
              <a:rPr lang="pl-PL" dirty="0"/>
              <a:t>Zatwierdzenie sprawozdania</a:t>
            </a:r>
          </a:p>
        </p:txBody>
      </p:sp>
      <p:sp>
        <p:nvSpPr>
          <p:cNvPr id="3" name="Symbol zastępczy tekstu 2"/>
          <p:cNvSpPr>
            <a:spLocks noGrp="1"/>
          </p:cNvSpPr>
          <p:nvPr>
            <p:ph type="body" sz="quarter" idx="13"/>
          </p:nvPr>
        </p:nvSpPr>
        <p:spPr/>
        <p:txBody>
          <a:bodyPr/>
          <a:lstStyle/>
          <a:p>
            <a:r>
              <a:rPr lang="pl-PL" dirty="0"/>
              <a:t>Oświadczenie Zarządu</a:t>
            </a:r>
          </a:p>
        </p:txBody>
      </p:sp>
      <p:sp>
        <p:nvSpPr>
          <p:cNvPr id="6" name="Symbol zastępczy numeru slajdu 2"/>
          <p:cNvSpPr>
            <a:spLocks noGrp="1"/>
          </p:cNvSpPr>
          <p:nvPr>
            <p:ph type="sldNum" sz="quarter" idx="12"/>
          </p:nvPr>
        </p:nvSpPr>
        <p:spPr>
          <a:xfrm>
            <a:off x="8851265" y="9095880"/>
            <a:ext cx="2880360" cy="277200"/>
          </a:xfrm>
        </p:spPr>
        <p:txBody>
          <a:bodyPr/>
          <a:lstStyle/>
          <a:p>
            <a:fld id="{95AD31FC-7B9A-42A6-8347-069E99EC957F}" type="slidenum">
              <a:rPr lang="pl-PL" smtClean="0">
                <a:solidFill>
                  <a:prstClr val="black">
                    <a:tint val="75000"/>
                  </a:prstClr>
                </a:solidFill>
              </a:rPr>
              <a:pPr/>
              <a:t>44</a:t>
            </a:fld>
            <a:endParaRPr lang="pl-PL">
              <a:solidFill>
                <a:prstClr val="black">
                  <a:tint val="75000"/>
                </a:prstClr>
              </a:solidFill>
            </a:endParaRPr>
          </a:p>
        </p:txBody>
      </p:sp>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
        <p:nvSpPr>
          <p:cNvPr id="7" name="Symbol zastępczy zawartości 6"/>
          <p:cNvSpPr>
            <a:spLocks noGrp="1"/>
          </p:cNvSpPr>
          <p:nvPr>
            <p:ph sz="quarter" idx="14"/>
          </p:nvPr>
        </p:nvSpPr>
        <p:spPr>
          <a:xfrm>
            <a:off x="2720812" y="887391"/>
            <a:ext cx="8537738" cy="8075840"/>
          </a:xfrm>
        </p:spPr>
        <p:txBody>
          <a:bodyPr/>
          <a:lstStyle/>
          <a:p>
            <a:pPr algn="ctr"/>
            <a:endParaRPr lang="pl-PL" dirty="0"/>
          </a:p>
          <a:p>
            <a:pPr algn="ctr"/>
            <a:endParaRPr lang="pl-PL" dirty="0"/>
          </a:p>
          <a:p>
            <a:pPr algn="ctr"/>
            <a:endParaRPr lang="pl-PL" b="1" dirty="0">
              <a:latin typeface="Calibri" charset="0"/>
              <a:ea typeface="Calibri" charset="0"/>
              <a:cs typeface="Calibri" charset="0"/>
            </a:endParaRPr>
          </a:p>
          <a:p>
            <a:pPr algn="ctr"/>
            <a:endParaRPr lang="pl-PL" b="1" dirty="0">
              <a:latin typeface="Calibri" charset="0"/>
              <a:ea typeface="Calibri" charset="0"/>
              <a:cs typeface="Calibri" charset="0"/>
            </a:endParaRPr>
          </a:p>
          <a:p>
            <a:pPr algn="ctr"/>
            <a:r>
              <a:rPr lang="pl-PL" b="1" dirty="0">
                <a:latin typeface="Calibri" charset="0"/>
                <a:ea typeface="Calibri" charset="0"/>
                <a:cs typeface="Calibri" charset="0"/>
              </a:rPr>
              <a:t>Niniejsze Sprawozdanie Zarządu z Działalności Grupy Kapitałowej </a:t>
            </a:r>
            <a:r>
              <a:rPr lang="pl-PL" b="1" dirty="0" err="1">
                <a:latin typeface="Calibri" charset="0"/>
                <a:ea typeface="Calibri" charset="0"/>
                <a:cs typeface="Calibri" charset="0"/>
              </a:rPr>
              <a:t>HubStyle</a:t>
            </a:r>
            <a:r>
              <a:rPr lang="pl-PL" b="1" dirty="0">
                <a:latin typeface="Calibri" charset="0"/>
                <a:ea typeface="Calibri" charset="0"/>
                <a:cs typeface="Calibri" charset="0"/>
              </a:rPr>
              <a:t> S.A. i </a:t>
            </a:r>
            <a:r>
              <a:rPr lang="pl-PL" b="1" dirty="0" err="1">
                <a:latin typeface="Calibri" charset="0"/>
                <a:ea typeface="Calibri" charset="0"/>
                <a:cs typeface="Calibri" charset="0"/>
              </a:rPr>
              <a:t>HubStyle</a:t>
            </a:r>
            <a:r>
              <a:rPr lang="pl-PL" b="1" dirty="0">
                <a:latin typeface="Calibri" charset="0"/>
                <a:ea typeface="Calibri" charset="0"/>
                <a:cs typeface="Calibri" charset="0"/>
              </a:rPr>
              <a:t> S.A. zostało zatwierdzone przez Zarząd Jednostki Dominującej w dniu 30 czerwca 2020 roku.</a:t>
            </a:r>
          </a:p>
          <a:p>
            <a:pPr algn="ctr"/>
            <a:endParaRPr lang="pl-PL" dirty="0"/>
          </a:p>
          <a:p>
            <a:pPr algn="ctr"/>
            <a:endParaRPr lang="pl-PL" dirty="0"/>
          </a:p>
          <a:p>
            <a:pPr>
              <a:spcBef>
                <a:spcPts val="306"/>
              </a:spcBef>
            </a:pPr>
            <a:endParaRPr lang="pl-PL" dirty="0"/>
          </a:p>
          <a:p>
            <a:pPr algn="ctr">
              <a:spcBef>
                <a:spcPts val="306"/>
              </a:spcBef>
            </a:pPr>
            <a:r>
              <a:rPr lang="pl-PL" dirty="0"/>
              <a:t>________________________________</a:t>
            </a:r>
          </a:p>
          <a:p>
            <a:pPr algn="ctr">
              <a:spcBef>
                <a:spcPts val="306"/>
              </a:spcBef>
            </a:pPr>
            <a:r>
              <a:rPr lang="pl-PL" dirty="0"/>
              <a:t>Wojciech Czernecki, Prezes Zarządu</a:t>
            </a:r>
          </a:p>
          <a:p>
            <a:pPr>
              <a:spcBef>
                <a:spcPts val="306"/>
              </a:spcBef>
            </a:pPr>
            <a:endParaRPr lang="pl-PL" dirty="0"/>
          </a:p>
          <a:p>
            <a:pPr algn="ctr">
              <a:spcBef>
                <a:spcPts val="306"/>
              </a:spcBef>
            </a:pPr>
            <a:r>
              <a:rPr lang="pl-PL" dirty="0"/>
              <a:t>___________________________________</a:t>
            </a:r>
          </a:p>
          <a:p>
            <a:pPr algn="ctr">
              <a:spcBef>
                <a:spcPts val="306"/>
              </a:spcBef>
            </a:pPr>
            <a:r>
              <a:rPr lang="pl-PL" dirty="0"/>
              <a:t>Wiktor Dymecki, Członek Zarządu</a:t>
            </a:r>
          </a:p>
          <a:p>
            <a:pPr algn="l"/>
            <a:r>
              <a:rPr lang="pl-PL" dirty="0"/>
              <a:t> </a:t>
            </a:r>
          </a:p>
          <a:p>
            <a:endParaRPr lang="pl-PL" dirty="0"/>
          </a:p>
        </p:txBody>
      </p:sp>
    </p:spTree>
    <p:extLst>
      <p:ext uri="{BB962C8B-B14F-4D97-AF65-F5344CB8AC3E}">
        <p14:creationId xmlns:p14="http://schemas.microsoft.com/office/powerpoint/2010/main" val="1211467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p:cNvGrpSpPr/>
          <p:nvPr/>
        </p:nvGrpSpPr>
        <p:grpSpPr>
          <a:xfrm>
            <a:off x="2450487" y="3669878"/>
            <a:ext cx="8054355" cy="2599141"/>
            <a:chOff x="384551" y="5510544"/>
            <a:chExt cx="2277863" cy="687758"/>
          </a:xfrm>
        </p:grpSpPr>
        <p:sp>
          <p:nvSpPr>
            <p:cNvPr id="3" name="Prostokąt 2"/>
            <p:cNvSpPr/>
            <p:nvPr/>
          </p:nvSpPr>
          <p:spPr>
            <a:xfrm>
              <a:off x="384551" y="5526307"/>
              <a:ext cx="2277863" cy="637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4" name="Obraz 13"/>
            <p:cNvPicPr>
              <a:picLocks noChangeAspect="1"/>
            </p:cNvPicPr>
            <p:nvPr/>
          </p:nvPicPr>
          <p:blipFill rotWithShape="1">
            <a:blip r:embed="rId3"/>
            <a:srcRect l="5651" t="12134" r="2722" b="6399"/>
            <a:stretch/>
          </p:blipFill>
          <p:spPr>
            <a:xfrm>
              <a:off x="384551" y="5510544"/>
              <a:ext cx="2277863" cy="687758"/>
            </a:xfrm>
            <a:prstGeom prst="rect">
              <a:avLst/>
            </a:prstGeom>
          </p:spPr>
        </p:pic>
      </p:grpSp>
    </p:spTree>
    <p:extLst>
      <p:ext uri="{BB962C8B-B14F-4D97-AF65-F5344CB8AC3E}">
        <p14:creationId xmlns:p14="http://schemas.microsoft.com/office/powerpoint/2010/main" val="428580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r>
              <a:rPr lang="pl-PL" dirty="0"/>
              <a:t>Najważniejsze wydarzenia w 2019 r.</a:t>
            </a:r>
          </a:p>
        </p:txBody>
      </p:sp>
      <p:sp>
        <p:nvSpPr>
          <p:cNvPr id="4" name="Symbol zastępczy numeru slajdu 3"/>
          <p:cNvSpPr>
            <a:spLocks noGrp="1"/>
          </p:cNvSpPr>
          <p:nvPr>
            <p:ph type="sldNum" sz="quarter" idx="12"/>
          </p:nvPr>
        </p:nvSpPr>
        <p:spPr/>
        <p:txBody>
          <a:bodyPr/>
          <a:lstStyle/>
          <a:p>
            <a:fld id="{95AD31FC-7B9A-42A6-8347-069E99EC957F}" type="slidenum">
              <a:rPr lang="pl-PL" smtClean="0">
                <a:solidFill>
                  <a:prstClr val="black">
                    <a:tint val="75000"/>
                  </a:prstClr>
                </a:solidFill>
              </a:rPr>
              <a:pPr/>
              <a:t>5</a:t>
            </a:fld>
            <a:endParaRPr lang="pl-PL">
              <a:solidFill>
                <a:prstClr val="black">
                  <a:tint val="75000"/>
                </a:prstClr>
              </a:solidFill>
            </a:endParaRPr>
          </a:p>
        </p:txBody>
      </p:sp>
      <p:sp>
        <p:nvSpPr>
          <p:cNvPr id="6" name="Symbol zastępczy tekstu 5"/>
          <p:cNvSpPr>
            <a:spLocks noGrp="1"/>
          </p:cNvSpPr>
          <p:nvPr>
            <p:ph type="body" sz="quarter" idx="13"/>
          </p:nvPr>
        </p:nvSpPr>
        <p:spPr/>
        <p:txBody>
          <a:bodyPr/>
          <a:lstStyle/>
          <a:p>
            <a:r>
              <a:rPr lang="pl-PL" dirty="0"/>
              <a:t>Podsumowanie operacyjne</a:t>
            </a:r>
          </a:p>
        </p:txBody>
      </p:sp>
      <p:sp>
        <p:nvSpPr>
          <p:cNvPr id="7" name="Symbol zastępczy zawartości 6"/>
          <p:cNvSpPr>
            <a:spLocks noGrp="1"/>
          </p:cNvSpPr>
          <p:nvPr>
            <p:ph sz="quarter" idx="14"/>
          </p:nvPr>
        </p:nvSpPr>
        <p:spPr/>
        <p:txBody>
          <a:bodyPr>
            <a:normAutofit fontScale="25000" lnSpcReduction="20000"/>
          </a:bodyPr>
          <a:lstStyle/>
          <a:p>
            <a:r>
              <a:rPr lang="pl-PL" sz="4400" b="1" dirty="0">
                <a:solidFill>
                  <a:srgbClr val="C7658A"/>
                </a:solidFill>
              </a:rPr>
              <a:t>Zmiany w składzie Zarządu</a:t>
            </a:r>
          </a:p>
          <a:p>
            <a:r>
              <a:rPr lang="pl-PL" sz="4400" dirty="0"/>
              <a:t>W 2019 r. nie miały miejsca zmiany w składzie Zarządu. Na dzień sporządzenia sprawozdania Zarząd jest dwuosobowy a w jego skład wchodzą: </a:t>
            </a:r>
          </a:p>
          <a:p>
            <a:endParaRPr lang="pl-PL" dirty="0"/>
          </a:p>
          <a:p>
            <a:endParaRPr lang="pl-PL" dirty="0"/>
          </a:p>
          <a:p>
            <a:endParaRPr lang="pl-PL" dirty="0"/>
          </a:p>
          <a:p>
            <a:endParaRPr lang="pl-PL" b="1" dirty="0">
              <a:solidFill>
                <a:srgbClr val="C7658A"/>
              </a:solidFill>
            </a:endParaRPr>
          </a:p>
          <a:p>
            <a:endParaRPr lang="pl-PL" b="1" dirty="0">
              <a:solidFill>
                <a:srgbClr val="C7658A"/>
              </a:solidFill>
            </a:endParaRPr>
          </a:p>
          <a:p>
            <a:endParaRPr lang="pl-PL" b="1" dirty="0">
              <a:solidFill>
                <a:srgbClr val="C7658A"/>
              </a:solidFill>
            </a:endParaRPr>
          </a:p>
          <a:p>
            <a:endParaRPr lang="pl-PL" b="1" dirty="0">
              <a:solidFill>
                <a:srgbClr val="C7658A"/>
              </a:solidFill>
            </a:endParaRPr>
          </a:p>
          <a:p>
            <a:endParaRPr lang="pl-PL" b="1" dirty="0">
              <a:solidFill>
                <a:srgbClr val="C7658A"/>
              </a:solidFill>
            </a:endParaRPr>
          </a:p>
          <a:p>
            <a:endParaRPr lang="pl-PL" sz="2800" b="1" dirty="0">
              <a:solidFill>
                <a:srgbClr val="C7658A"/>
              </a:solidFill>
            </a:endParaRPr>
          </a:p>
          <a:p>
            <a:r>
              <a:rPr lang="pl-PL" sz="4400" b="1" dirty="0">
                <a:solidFill>
                  <a:srgbClr val="C7658A"/>
                </a:solidFill>
              </a:rPr>
              <a:t>Komentarz Zarządu </a:t>
            </a:r>
          </a:p>
          <a:p>
            <a:r>
              <a:rPr lang="pl-PL" sz="4400" dirty="0"/>
              <a:t>W 2019 r. Zarząd realizował strategię koncentrując się na markach  </a:t>
            </a:r>
            <a:r>
              <a:rPr lang="pl-PL" sz="4400" dirty="0" err="1"/>
              <a:t>Sugarfree</a:t>
            </a:r>
            <a:r>
              <a:rPr lang="pl-PL" sz="4400" dirty="0"/>
              <a:t> </a:t>
            </a:r>
            <a:br>
              <a:rPr lang="pl-PL" sz="4400" dirty="0"/>
            </a:br>
            <a:r>
              <a:rPr lang="pl-PL" sz="4400" dirty="0"/>
              <a:t>i </a:t>
            </a:r>
            <a:r>
              <a:rPr lang="pl-PL" sz="4400" dirty="0" err="1"/>
              <a:t>Cardio</a:t>
            </a:r>
            <a:r>
              <a:rPr lang="pl-PL" sz="4400" dirty="0"/>
              <a:t> </a:t>
            </a:r>
            <a:r>
              <a:rPr lang="pl-PL" sz="4400" dirty="0" err="1"/>
              <a:t>Bunny</a:t>
            </a:r>
            <a:r>
              <a:rPr lang="pl-PL" sz="4400" dirty="0"/>
              <a:t>, oraz rozwoju skalowalnej infrastruktury e-commerce.</a:t>
            </a:r>
          </a:p>
          <a:p>
            <a:r>
              <a:rPr lang="pl-PL" sz="4400" dirty="0"/>
              <a:t>W roku obrotowym zaistniały okoliczności wskazujące na przejściowe problemy z utrzymaniem płynności w Grupie, wobec czego Zarząd jednostki dominującej podjął kroki mające na celu poprawić jej sytuację płynnościową . </a:t>
            </a:r>
          </a:p>
          <a:p>
            <a:r>
              <a:rPr lang="pl-PL" sz="4400" dirty="0"/>
              <a:t>Zarząd jednostki dominującej podjął uchwałę z dnia 26.09.2019 roku </a:t>
            </a:r>
            <a:br>
              <a:rPr lang="pl-PL" sz="4400" dirty="0"/>
            </a:br>
            <a:r>
              <a:rPr lang="pl-PL" sz="4400" dirty="0"/>
              <a:t>o podwyższeniu kapitału  akcyjnego spółki w trybie kapitału docelowego . Podwyższenie obejmowało kwotę 950 tys. zł poprzez emisję 9.500.000 akcji na okaziciela serii J. Cena emisyjna jednej akcji wyniosła 0,40 zł. </a:t>
            </a:r>
          </a:p>
          <a:p>
            <a:r>
              <a:rPr lang="pl-PL" sz="4400" dirty="0"/>
              <a:t>Płynność finansowa Grupy uległa również  znaczącej poprawie dzięki pożyczkom uzyskanym od jednego z akcjonariuszy. </a:t>
            </a:r>
          </a:p>
          <a:p>
            <a:r>
              <a:rPr lang="pl-PL" sz="4400" dirty="0"/>
              <a:t>W 2019 Zarząd rozszerzył kanały dystrybucji dla prowadzonych marek oraz zwiększył asortyment oferowanych produktów. W grudniu 2019 roku produkty marki </a:t>
            </a:r>
            <a:r>
              <a:rPr lang="pl-PL" sz="4400" dirty="0" err="1"/>
              <a:t>Sugarfree</a:t>
            </a:r>
            <a:r>
              <a:rPr lang="pl-PL" sz="4400" dirty="0"/>
              <a:t> pojawiły się w sezonowej ofercie sklepu LIDL, a w styczniu 2020 produkty </a:t>
            </a:r>
            <a:r>
              <a:rPr lang="pl-PL" sz="4400" dirty="0" err="1"/>
              <a:t>Cardio</a:t>
            </a:r>
            <a:r>
              <a:rPr lang="pl-PL" sz="4400" dirty="0"/>
              <a:t> </a:t>
            </a:r>
            <a:r>
              <a:rPr lang="pl-PL" sz="4400" dirty="0" err="1"/>
              <a:t>Bunny</a:t>
            </a:r>
            <a:r>
              <a:rPr lang="pl-PL" sz="4400" dirty="0"/>
              <a:t> zadebiutowały w sieci Biedronka. </a:t>
            </a:r>
          </a:p>
          <a:p>
            <a:r>
              <a:rPr lang="pl-PL" sz="4400" dirty="0"/>
              <a:t>Zarząd planuje wprowadzenie oferty marek również na innych portalach oraz u innych partnerów </a:t>
            </a:r>
            <a:r>
              <a:rPr lang="pl-PL" sz="4400" dirty="0" err="1"/>
              <a:t>retaliowych</a:t>
            </a:r>
            <a:r>
              <a:rPr lang="pl-PL" sz="4400" dirty="0"/>
              <a:t>.    </a:t>
            </a:r>
          </a:p>
          <a:p>
            <a:r>
              <a:rPr lang="pl-PL" sz="4400" dirty="0"/>
              <a:t>Zarząd koncentruje się na możliwie najszerszym dotarciu do nowych klientów dla obu marek. </a:t>
            </a:r>
          </a:p>
          <a:p>
            <a:r>
              <a:rPr lang="pl-PL" sz="4400" dirty="0"/>
              <a:t>Zarząd uruchomił w 2019 roku nowe lokalizacje stacjonarne w oparciu o umowy </a:t>
            </a:r>
            <a:r>
              <a:rPr lang="pl-PL" sz="4400" dirty="0" err="1"/>
              <a:t>franczyzowe</a:t>
            </a:r>
            <a:r>
              <a:rPr lang="pl-PL" sz="4400" dirty="0"/>
              <a:t>. Sklepy marek </a:t>
            </a:r>
            <a:r>
              <a:rPr lang="pl-PL" sz="4400" dirty="0" err="1"/>
              <a:t>Cardio</a:t>
            </a:r>
            <a:r>
              <a:rPr lang="pl-PL" sz="4400" dirty="0"/>
              <a:t> </a:t>
            </a:r>
            <a:r>
              <a:rPr lang="pl-PL" sz="4400" dirty="0" err="1"/>
              <a:t>Bunny</a:t>
            </a:r>
            <a:r>
              <a:rPr lang="pl-PL" sz="4400" dirty="0"/>
              <a:t> oraz </a:t>
            </a:r>
            <a:r>
              <a:rPr lang="pl-PL" sz="4400" dirty="0" err="1"/>
              <a:t>Sugarfree</a:t>
            </a:r>
            <a:r>
              <a:rPr lang="pl-PL" sz="4400" dirty="0"/>
              <a:t> pojawiły się w największych miastach w Polsce, co znacząco wpłynęło na poprawę rozpoznawalności marek oraz wzmocniło kanał sprzedaży stacjonarnej.  </a:t>
            </a:r>
          </a:p>
          <a:p>
            <a:r>
              <a:rPr lang="pl-PL" sz="4400" dirty="0"/>
              <a:t>Biorąc powyższe pod uwagę skonsolidowane sprawozdanie finansowe  oraz jednostkowe sprawozdanie finansowe zostało sporządzone przy założeniu kontynuowania działalności gospodarczej przez jednostkę dominującą jak i przez Spółki z  Grupy Kapitałowej w dającej się przewidzieć przyszłości.</a:t>
            </a:r>
          </a:p>
          <a:p>
            <a:r>
              <a:rPr lang="pl-PL" sz="4400" dirty="0"/>
              <a:t>Ogłoszona przez Światową Organizację Zdrowia pandemia </a:t>
            </a:r>
            <a:r>
              <a:rPr lang="pl-PL" sz="4400" dirty="0" err="1"/>
              <a:t>koronawirusa</a:t>
            </a:r>
            <a:r>
              <a:rPr lang="pl-PL" sz="4400" dirty="0"/>
              <a:t> COVID-19 i podjęte przez administrację  rządową działania w zakresie ograniczenia działalności centrów handlowych , nie  spowodowała zmniejszenia sprzedaży odzieży marki </a:t>
            </a:r>
            <a:r>
              <a:rPr lang="pl-PL" sz="4400" dirty="0" err="1"/>
              <a:t>Cardio</a:t>
            </a:r>
            <a:r>
              <a:rPr lang="pl-PL" sz="4400" dirty="0"/>
              <a:t> </a:t>
            </a:r>
            <a:r>
              <a:rPr lang="pl-PL" sz="4400" dirty="0" err="1"/>
              <a:t>Bunny</a:t>
            </a:r>
            <a:r>
              <a:rPr lang="pl-PL" sz="4400" dirty="0"/>
              <a:t> oraz </a:t>
            </a:r>
            <a:r>
              <a:rPr lang="pl-PL" sz="4400" dirty="0" err="1"/>
              <a:t>Sugarfree</a:t>
            </a:r>
            <a:r>
              <a:rPr lang="pl-PL" sz="4400" dirty="0"/>
              <a:t> w okresie 5 miesięcy 2020 r.  Przychód w tym okresie z segmentu </a:t>
            </a:r>
            <a:r>
              <a:rPr lang="pl-PL" sz="4400" dirty="0" err="1"/>
              <a:t>fashion</a:t>
            </a:r>
            <a:r>
              <a:rPr lang="pl-PL" sz="4400" dirty="0"/>
              <a:t> wzrósł o 12% w stosunku do analogicznego okresu roku poprzedniego. </a:t>
            </a:r>
          </a:p>
          <a:p>
            <a:r>
              <a:rPr lang="pl-PL" sz="4400" dirty="0"/>
              <a:t>Dodatkowo Grupa na czas trwania pandemii </a:t>
            </a:r>
            <a:r>
              <a:rPr lang="pl-PL" sz="4400" dirty="0" err="1"/>
              <a:t>koronawirusa</a:t>
            </a:r>
            <a:r>
              <a:rPr lang="pl-PL" sz="4400" dirty="0"/>
              <a:t> COVID-19 rozszerzyła portfolio swoich produktów o  importowane oraz krajowe produkty ochrony osobistej dla klientów hurtowych, wykorzystując swoje  relacje handlowe, kompetencje importera, kanały dystrybucji oraz doświadczenia z szybką logistyką dostaw. Umożliwiło to zwiększenie przychodów ze sprzedaży w okresie 5 miesięcy 2020 o 62%. </a:t>
            </a:r>
          </a:p>
        </p:txBody>
      </p:sp>
      <p:sp>
        <p:nvSpPr>
          <p:cNvPr id="8" name="Symbol zastępczy zawartości 7"/>
          <p:cNvSpPr>
            <a:spLocks noGrp="1"/>
          </p:cNvSpPr>
          <p:nvPr>
            <p:ph sz="quarter" idx="15"/>
          </p:nvPr>
        </p:nvSpPr>
        <p:spPr/>
        <p:txBody>
          <a:bodyPr>
            <a:normAutofit/>
          </a:bodyPr>
          <a:lstStyle/>
          <a:p>
            <a:r>
              <a:rPr lang="pl-PL" sz="1100" dirty="0"/>
              <a:t>Zarząd Grupy spodziewa się iż osłabienie kursu waluty polskiej, fluktuacja cen towarów może mieć częściowo,  negatywny wpływ na działalność gospodarczą  spółek w grupie, jednakże  uważa taką sytuację za zdarzenie niepowodujące korekt w skonsolidowanym sprawozdaniu finansowym Grupy za rok 2019, lecz ewentualnie za zdarzenie po dacie bilansu, wymagające dodatkowych ujawnień. </a:t>
            </a:r>
          </a:p>
          <a:p>
            <a:r>
              <a:rPr lang="pl-PL" sz="1100" dirty="0"/>
              <a:t>Nie jest możliwe przedstawienie precyzyjnych danych liczbowych, dotyczących potencjalnego wpływu obecnej sytuacji na Grupę.</a:t>
            </a:r>
          </a:p>
          <a:p>
            <a:r>
              <a:rPr lang="pl-PL" sz="1100" dirty="0"/>
              <a:t>Jednakże wprowadzony przez Zarząd scenariusz funkcjonowania Grupy w nowych realiach gospodarczych , zakładający ograniczenie kosztów tylko do tych ,które gwarantują rozwój w  istniejących  szczególnych warunkach rynkowych , daje  możliwość utrzymania stabilnej sytuacji  finansowej Grupy.</a:t>
            </a:r>
          </a:p>
          <a:p>
            <a:r>
              <a:rPr lang="pl-PL" sz="1100" dirty="0"/>
              <a:t>Zarząd ocenia, że Grupa w kolejnych okresach będzie zdolna do generowania dodatnich przepływów pieniężnych z działalności operacyjnej na poziomie wystarczającym na regulowanie zobowiązań Grupy w tym zobowiązań </a:t>
            </a:r>
            <a:br>
              <a:rPr lang="pl-PL" sz="1100" dirty="0"/>
            </a:br>
            <a:r>
              <a:rPr lang="pl-PL" sz="1100" dirty="0"/>
              <a:t>o charakterze finansowym . </a:t>
            </a:r>
          </a:p>
          <a:p>
            <a:r>
              <a:rPr lang="pl-PL" sz="1100" b="1" dirty="0">
                <a:solidFill>
                  <a:srgbClr val="C7658A"/>
                </a:solidFill>
              </a:rPr>
              <a:t>Emisja obligacji serii A przez spółkę zależną od emitenta</a:t>
            </a:r>
          </a:p>
          <a:p>
            <a:r>
              <a:rPr lang="pl-PL" sz="1100" dirty="0"/>
              <a:t>W dniu 25.01.2019 zakończyła się emisji  obligacji serii A przez spółkę zależną od emitenta </a:t>
            </a:r>
            <a:r>
              <a:rPr lang="pl-PL" sz="1100" dirty="0" err="1"/>
              <a:t>Sugarfree</a:t>
            </a:r>
            <a:r>
              <a:rPr lang="pl-PL" sz="1100" dirty="0"/>
              <a:t> Sp.  z o.o., w ilości 500 sztuk obligacji o wartości nominalnej 1.000,00 zł każda. Emisja obligacji skierowana była do imiennie oznaczonych inwestorów ( subskrypcja prywatna).</a:t>
            </a:r>
          </a:p>
          <a:p>
            <a:endParaRPr lang="pl-PL" sz="1100" dirty="0"/>
          </a:p>
          <a:p>
            <a:r>
              <a:rPr lang="pl-PL" sz="1100" b="1" dirty="0">
                <a:solidFill>
                  <a:srgbClr val="C7658A"/>
                </a:solidFill>
              </a:rPr>
              <a:t>Zarejestrowanie podwyższenia kapitału</a:t>
            </a:r>
          </a:p>
          <a:p>
            <a:r>
              <a:rPr lang="pl-PL" sz="1100" dirty="0"/>
              <a:t>W dniu 28 lutego 2019 r  Zarząd </a:t>
            </a:r>
            <a:r>
              <a:rPr lang="pl-PL" sz="1100" dirty="0" err="1"/>
              <a:t>HubStyle</a:t>
            </a:r>
            <a:r>
              <a:rPr lang="pl-PL" sz="1100" dirty="0"/>
              <a:t> S.A. poinformował o dokonaniu w dniu 19 lutego 2019 roku przez Sąd Rejonowy dla Warszawy-Śródmieścia w Warszawie, XII Wydział Gospodarczy KRS, rejestracji zmian w Statucie Spółki, w wyniku czego akcje serii I w ilości 6.000.000 akcji  o wartości 600 tys. zł. podwyższyły wartość kapitału akcyjnego. Nadwyżka ceny emisyjnej nad ceną nominalną w kwocie 2 400 tys. zł. została rozliczona w kapitale zapasowym.</a:t>
            </a:r>
          </a:p>
          <a:p>
            <a:endParaRPr lang="pl-PL" sz="1100" b="1" dirty="0">
              <a:solidFill>
                <a:srgbClr val="C7658A"/>
              </a:solidFill>
            </a:endParaRPr>
          </a:p>
          <a:p>
            <a:endParaRPr lang="pl-PL" sz="1400" b="1" dirty="0">
              <a:solidFill>
                <a:srgbClr val="C7658A"/>
              </a:solidFill>
            </a:endParaRPr>
          </a:p>
          <a:p>
            <a:endParaRPr lang="pl-PL" dirty="0"/>
          </a:p>
        </p:txBody>
      </p:sp>
      <p:graphicFrame>
        <p:nvGraphicFramePr>
          <p:cNvPr id="10" name="Symbol zastępczy zawartości 2"/>
          <p:cNvGraphicFramePr>
            <a:graphicFrameLocks/>
          </p:cNvGraphicFramePr>
          <p:nvPr>
            <p:extLst>
              <p:ext uri="{D42A27DB-BD31-4B8C-83A1-F6EECF244321}">
                <p14:modId xmlns:p14="http://schemas.microsoft.com/office/powerpoint/2010/main" val="3959131250"/>
              </p:ext>
            </p:extLst>
          </p:nvPr>
        </p:nvGraphicFramePr>
        <p:xfrm>
          <a:off x="843099" y="1606291"/>
          <a:ext cx="4780800" cy="700661"/>
        </p:xfrm>
        <a:graphic>
          <a:graphicData uri="http://schemas.openxmlformats.org/drawingml/2006/table">
            <a:tbl>
              <a:tblPr firstRow="1" firstCol="1" bandRow="1"/>
              <a:tblGrid>
                <a:gridCol w="2390400">
                  <a:extLst>
                    <a:ext uri="{9D8B030D-6E8A-4147-A177-3AD203B41FA5}">
                      <a16:colId xmlns="" xmlns:a16="http://schemas.microsoft.com/office/drawing/2014/main" val="20000"/>
                    </a:ext>
                  </a:extLst>
                </a:gridCol>
                <a:gridCol w="2390400">
                  <a:extLst>
                    <a:ext uri="{9D8B030D-6E8A-4147-A177-3AD203B41FA5}">
                      <a16:colId xmlns="" xmlns:a16="http://schemas.microsoft.com/office/drawing/2014/main" val="20001"/>
                    </a:ext>
                  </a:extLst>
                </a:gridCol>
              </a:tblGrid>
              <a:tr h="234137">
                <a:tc>
                  <a:txBody>
                    <a:bodyPr/>
                    <a:lstStyle/>
                    <a:p>
                      <a:pPr algn="ctr">
                        <a:lnSpc>
                          <a:spcPct val="107000"/>
                        </a:lnSpc>
                        <a:spcAft>
                          <a:spcPts val="0"/>
                        </a:spcAft>
                      </a:pPr>
                      <a:r>
                        <a:rPr lang="pl-PL" sz="1200" b="1" dirty="0">
                          <a:solidFill>
                            <a:sysClr val="windowText" lastClr="000000"/>
                          </a:solidFill>
                          <a:effectLst/>
                          <a:latin typeface="Calibri Light" panose="020F0302020204030204" pitchFamily="34" charset="0"/>
                          <a:ea typeface="Calibri" panose="020F0502020204030204" pitchFamily="34" charset="0"/>
                          <a:cs typeface="Arial" panose="020B0604020202020204" pitchFamily="34" charset="0"/>
                        </a:rPr>
                        <a:t>Imię i Nazwisko</a:t>
                      </a:r>
                      <a:endParaRPr lang="pl-PL" sz="1200" dirty="0">
                        <a:solidFill>
                          <a:sysClr val="windowText" lastClr="000000"/>
                        </a:solidFill>
                        <a:effectLst/>
                        <a:latin typeface="Times New Roman" panose="02020603050405020304" pitchFamily="18" charset="0"/>
                        <a:ea typeface="Calibri" panose="020F0502020204030204" pitchFamily="34" charset="0"/>
                      </a:endParaRPr>
                    </a:p>
                  </a:txBody>
                  <a:tcPr marL="30411" marR="30411" marT="0" marB="0" anchor="ctr">
                    <a:lnL>
                      <a:noFill/>
                    </a:lnL>
                    <a:lnR>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ysClr val="windowText" lastClr="000000"/>
                          </a:solidFill>
                          <a:effectLst/>
                          <a:latin typeface="Calibri Light" panose="020F0302020204030204" pitchFamily="34" charset="0"/>
                          <a:ea typeface="Calibri" panose="020F0502020204030204" pitchFamily="34" charset="0"/>
                          <a:cs typeface="Arial" panose="020B0604020202020204" pitchFamily="34" charset="0"/>
                        </a:rPr>
                        <a:t>Funkcja</a:t>
                      </a:r>
                      <a:endParaRPr lang="pl-PL" sz="1200" dirty="0">
                        <a:solidFill>
                          <a:sysClr val="windowText" lastClr="000000"/>
                        </a:solidFill>
                        <a:effectLst/>
                        <a:latin typeface="Times New Roman" panose="02020603050405020304" pitchFamily="18" charset="0"/>
                        <a:ea typeface="Calibri" panose="020F0502020204030204" pitchFamily="34" charset="0"/>
                      </a:endParaRPr>
                    </a:p>
                  </a:txBody>
                  <a:tcPr marL="30411" marR="30411" marT="0" marB="0" anchor="ctr">
                    <a:lnL>
                      <a:noFill/>
                    </a:lnL>
                    <a:lnR>
                      <a:noFill/>
                    </a:lnR>
                    <a:lnT w="12700" cap="flat" cmpd="sng" algn="ctr">
                      <a:solidFill>
                        <a:srgbClr val="C0507B"/>
                      </a:solidFill>
                      <a:prstDash val="solid"/>
                      <a:round/>
                      <a:headEnd type="none" w="med" len="med"/>
                      <a:tailEnd type="none" w="med" len="med"/>
                    </a:lnT>
                    <a:lnB w="12700" cap="flat" cmpd="sng" algn="ctr">
                      <a:solidFill>
                        <a:srgbClr val="C0507B"/>
                      </a:solidFill>
                      <a:prstDash val="solid"/>
                      <a:round/>
                      <a:headEnd type="none" w="med" len="med"/>
                      <a:tailEnd type="none" w="med" len="med"/>
                    </a:lnB>
                    <a:noFill/>
                  </a:tcPr>
                </a:tc>
                <a:extLst>
                  <a:ext uri="{0D108BD9-81ED-4DB2-BD59-A6C34878D82A}">
                    <a16:rowId xmlns="" xmlns:a16="http://schemas.microsoft.com/office/drawing/2014/main" val="10000"/>
                  </a:ext>
                </a:extLst>
              </a:tr>
              <a:tr h="233262">
                <a:tc>
                  <a:txBody>
                    <a:bodyPr/>
                    <a:lstStyle/>
                    <a:p>
                      <a:pPr algn="ctr">
                        <a:lnSpc>
                          <a:spcPct val="107000"/>
                        </a:lnSpc>
                        <a:spcAft>
                          <a:spcPts val="0"/>
                        </a:spcAft>
                      </a:pPr>
                      <a:r>
                        <a:rPr lang="pl-PL" sz="1200" dirty="0">
                          <a:solidFill>
                            <a:srgbClr val="3B3838"/>
                          </a:solidFill>
                          <a:effectLst/>
                          <a:latin typeface="Calibri Light" panose="020F0302020204030204" pitchFamily="34" charset="0"/>
                          <a:ea typeface="Calibri" panose="020F0502020204030204" pitchFamily="34" charset="0"/>
                          <a:cs typeface="Arial" panose="020B0604020202020204" pitchFamily="34" charset="0"/>
                        </a:rPr>
                        <a:t>Wojciech Czernecki </a:t>
                      </a:r>
                      <a:endParaRPr lang="pl-PL" sz="1200" dirty="0">
                        <a:effectLst/>
                        <a:latin typeface="Times New Roman" panose="02020603050405020304" pitchFamily="18" charset="0"/>
                        <a:ea typeface="Calibri" panose="020F0502020204030204" pitchFamily="34" charset="0"/>
                      </a:endParaRPr>
                    </a:p>
                  </a:txBody>
                  <a:tcPr marL="30411" marR="30411" marT="0" marB="0" anchor="ctr">
                    <a:lnL>
                      <a:noFill/>
                    </a:lnL>
                    <a:lnR>
                      <a:noFill/>
                    </a:lnR>
                    <a:lnT w="12700" cap="flat" cmpd="sng" algn="ctr">
                      <a:solidFill>
                        <a:srgbClr val="C0507B"/>
                      </a:solidFill>
                      <a:prstDash val="solid"/>
                      <a:round/>
                      <a:headEnd type="none" w="med" len="med"/>
                      <a:tailEnd type="none" w="med" len="med"/>
                    </a:lnT>
                    <a:lnB>
                      <a:noFill/>
                    </a:lnB>
                  </a:tcPr>
                </a:tc>
                <a:tc>
                  <a:txBody>
                    <a:bodyPr/>
                    <a:lstStyle/>
                    <a:p>
                      <a:pPr algn="ctr">
                        <a:lnSpc>
                          <a:spcPct val="107000"/>
                        </a:lnSpc>
                        <a:spcAft>
                          <a:spcPts val="0"/>
                        </a:spcAft>
                      </a:pPr>
                      <a:r>
                        <a:rPr lang="pl-PL" sz="1200" dirty="0">
                          <a:solidFill>
                            <a:srgbClr val="3B3838"/>
                          </a:solidFill>
                          <a:effectLst/>
                          <a:latin typeface="Calibri Light" panose="020F0302020204030204" pitchFamily="34" charset="0"/>
                          <a:ea typeface="Calibri" panose="020F0502020204030204" pitchFamily="34" charset="0"/>
                          <a:cs typeface="Arial" panose="020B0604020202020204" pitchFamily="34" charset="0"/>
                        </a:rPr>
                        <a:t>Prezes Zarządu</a:t>
                      </a:r>
                      <a:endParaRPr lang="pl-PL" sz="1200" dirty="0">
                        <a:effectLst/>
                        <a:latin typeface="Times New Roman" panose="02020603050405020304" pitchFamily="18" charset="0"/>
                        <a:ea typeface="Calibri" panose="020F0502020204030204" pitchFamily="34" charset="0"/>
                      </a:endParaRPr>
                    </a:p>
                  </a:txBody>
                  <a:tcPr marL="30411" marR="30411" marT="0" marB="0" anchor="ctr">
                    <a:lnL>
                      <a:noFill/>
                    </a:lnL>
                    <a:lnR>
                      <a:noFill/>
                    </a:lnR>
                    <a:lnT w="12700" cap="flat" cmpd="sng" algn="ctr">
                      <a:solidFill>
                        <a:srgbClr val="C0507B"/>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33262">
                <a:tc>
                  <a:txBody>
                    <a:bodyPr/>
                    <a:lstStyle/>
                    <a:p>
                      <a:pPr algn="ctr">
                        <a:lnSpc>
                          <a:spcPct val="107000"/>
                        </a:lnSpc>
                        <a:spcAft>
                          <a:spcPts val="0"/>
                        </a:spcAft>
                      </a:pPr>
                      <a:r>
                        <a:rPr lang="pl-PL" sz="1200" dirty="0">
                          <a:solidFill>
                            <a:srgbClr val="3B3838"/>
                          </a:solidFill>
                          <a:effectLst/>
                          <a:latin typeface="Calibri Light" panose="020F0302020204030204" pitchFamily="34" charset="0"/>
                          <a:ea typeface="Calibri" panose="020F0502020204030204" pitchFamily="34" charset="0"/>
                          <a:cs typeface="Arial" panose="020B0604020202020204" pitchFamily="34" charset="0"/>
                        </a:rPr>
                        <a:t>Wiktor Dymecki</a:t>
                      </a:r>
                      <a:endParaRPr lang="pl-PL" sz="1200" dirty="0">
                        <a:effectLst/>
                        <a:latin typeface="Times New Roman" panose="02020603050405020304" pitchFamily="18" charset="0"/>
                        <a:ea typeface="Calibri" panose="020F0502020204030204" pitchFamily="34" charset="0"/>
                      </a:endParaRPr>
                    </a:p>
                  </a:txBody>
                  <a:tcPr marL="30411" marR="30411" marT="0" marB="0" anchor="ctr">
                    <a:lnL>
                      <a:noFill/>
                    </a:lnL>
                    <a:lnR>
                      <a:noFill/>
                    </a:lnR>
                    <a:lnT>
                      <a:noFill/>
                    </a:lnT>
                    <a:lnB w="12700" cap="flat" cmpd="sng" algn="ctr">
                      <a:solidFill>
                        <a:srgbClr val="C0507B"/>
                      </a:solidFill>
                      <a:prstDash val="solid"/>
                      <a:round/>
                      <a:headEnd type="none" w="med" len="med"/>
                      <a:tailEnd type="none" w="med" len="med"/>
                    </a:lnB>
                    <a:solidFill>
                      <a:schemeClr val="bg1"/>
                    </a:solidFill>
                  </a:tcPr>
                </a:tc>
                <a:tc>
                  <a:txBody>
                    <a:bodyPr/>
                    <a:lstStyle/>
                    <a:p>
                      <a:pPr algn="ctr">
                        <a:lnSpc>
                          <a:spcPct val="107000"/>
                        </a:lnSpc>
                        <a:spcAft>
                          <a:spcPts val="0"/>
                        </a:spcAft>
                      </a:pPr>
                      <a:r>
                        <a:rPr lang="pl-PL" sz="1200" dirty="0">
                          <a:solidFill>
                            <a:srgbClr val="3B3838"/>
                          </a:solidFill>
                          <a:effectLst/>
                          <a:latin typeface="Calibri Light" panose="020F0302020204030204" pitchFamily="34" charset="0"/>
                          <a:ea typeface="Calibri" panose="020F0502020204030204" pitchFamily="34" charset="0"/>
                          <a:cs typeface="Arial" panose="020B0604020202020204" pitchFamily="34" charset="0"/>
                        </a:rPr>
                        <a:t>Członek Zarządu</a:t>
                      </a:r>
                      <a:endParaRPr lang="pl-PL" sz="1200" dirty="0">
                        <a:effectLst/>
                        <a:latin typeface="Times New Roman" panose="02020603050405020304" pitchFamily="18" charset="0"/>
                        <a:ea typeface="Calibri" panose="020F0502020204030204" pitchFamily="34" charset="0"/>
                      </a:endParaRPr>
                    </a:p>
                  </a:txBody>
                  <a:tcPr marL="30411" marR="30411" marT="0" marB="0" anchor="ctr">
                    <a:lnL>
                      <a:noFill/>
                    </a:lnL>
                    <a:lnR>
                      <a:noFill/>
                    </a:lnR>
                    <a:lnT>
                      <a:noFill/>
                    </a:lnT>
                    <a:lnB w="12700" cap="flat" cmpd="sng" algn="ctr">
                      <a:solidFill>
                        <a:srgbClr val="C0507B"/>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0032" y="187072"/>
            <a:ext cx="717324" cy="288128"/>
          </a:xfrm>
          <a:prstGeom prst="rect">
            <a:avLst/>
          </a:prstGeom>
        </p:spPr>
      </p:pic>
    </p:spTree>
    <p:extLst>
      <p:ext uri="{BB962C8B-B14F-4D97-AF65-F5344CB8AC3E}">
        <p14:creationId xmlns:p14="http://schemas.microsoft.com/office/powerpoint/2010/main" val="85681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r>
              <a:rPr lang="pl-PL" dirty="0"/>
              <a:t>Najważniejsze wydarzenia w 2019 r.</a:t>
            </a:r>
          </a:p>
        </p:txBody>
      </p:sp>
      <p:sp>
        <p:nvSpPr>
          <p:cNvPr id="4" name="Symbol zastępczy numeru slajdu 3"/>
          <p:cNvSpPr>
            <a:spLocks noGrp="1"/>
          </p:cNvSpPr>
          <p:nvPr>
            <p:ph type="sldNum" sz="quarter" idx="12"/>
          </p:nvPr>
        </p:nvSpPr>
        <p:spPr/>
        <p:txBody>
          <a:bodyPr/>
          <a:lstStyle/>
          <a:p>
            <a:fld id="{95AD31FC-7B9A-42A6-8347-069E99EC957F}" type="slidenum">
              <a:rPr lang="pl-PL" smtClean="0">
                <a:solidFill>
                  <a:prstClr val="black">
                    <a:tint val="75000"/>
                  </a:prstClr>
                </a:solidFill>
              </a:rPr>
              <a:pPr/>
              <a:t>6</a:t>
            </a:fld>
            <a:endParaRPr lang="pl-PL">
              <a:solidFill>
                <a:prstClr val="black">
                  <a:tint val="75000"/>
                </a:prstClr>
              </a:solidFill>
            </a:endParaRPr>
          </a:p>
        </p:txBody>
      </p:sp>
      <p:sp>
        <p:nvSpPr>
          <p:cNvPr id="6" name="Symbol zastępczy tekstu 5"/>
          <p:cNvSpPr>
            <a:spLocks noGrp="1"/>
          </p:cNvSpPr>
          <p:nvPr>
            <p:ph type="body" sz="quarter" idx="13"/>
          </p:nvPr>
        </p:nvSpPr>
        <p:spPr/>
        <p:txBody>
          <a:bodyPr/>
          <a:lstStyle/>
          <a:p>
            <a:r>
              <a:rPr lang="pl-PL" dirty="0"/>
              <a:t>Podsumowanie operacyjne</a:t>
            </a:r>
          </a:p>
        </p:txBody>
      </p:sp>
      <p:sp>
        <p:nvSpPr>
          <p:cNvPr id="7" name="Symbol zastępczy zawartości 6"/>
          <p:cNvSpPr>
            <a:spLocks noGrp="1"/>
          </p:cNvSpPr>
          <p:nvPr>
            <p:ph sz="quarter" idx="14"/>
          </p:nvPr>
        </p:nvSpPr>
        <p:spPr/>
        <p:txBody>
          <a:bodyPr>
            <a:normAutofit/>
          </a:bodyPr>
          <a:lstStyle/>
          <a:p>
            <a:r>
              <a:rPr lang="pl-PL" sz="1400" b="1" dirty="0">
                <a:solidFill>
                  <a:srgbClr val="C7658A"/>
                </a:solidFill>
              </a:rPr>
              <a:t>Zmiany w strukturze akcjonariatu</a:t>
            </a:r>
          </a:p>
          <a:p>
            <a:r>
              <a:rPr lang="pl-PL" sz="1100" dirty="0"/>
              <a:t>Z dniem 23 maja akcjonariusz Dawid Urban poinformował Zarząd Emitenta o zbyciu, poza rynkiem regulowanym Giełdy Papierów Wartościowych S.A.,  8.000.000 akcji na okaziciela serii H oraz I. Zbycie akcji spółki nastąpiło na podstawie umowy pożyczki z dnia 18 maja 2019 roku zawartej ze spółką </a:t>
            </a:r>
            <a:r>
              <a:rPr lang="pl-PL" sz="1100" dirty="0" err="1"/>
              <a:t>Elmondare</a:t>
            </a:r>
            <a:r>
              <a:rPr lang="pl-PL" sz="1100" dirty="0"/>
              <a:t> Finance Limited. Przed dokonaniem transakcji Dawid Urban posiadał 14.578.882 akcji spółki co stanowiło 45,56%. </a:t>
            </a:r>
          </a:p>
          <a:p>
            <a:r>
              <a:rPr lang="pl-PL" sz="1100" dirty="0"/>
              <a:t>Po dokonaniu przedmiotowej transakcji akcjonariusz posiada 6.578.882 akcji spółki stanowiących 20,56% udziałów w ogólnej liczbie głosów na walnym zgromadzeniu Spółki. </a:t>
            </a:r>
          </a:p>
          <a:p>
            <a:r>
              <a:rPr lang="pl-PL" sz="1100" dirty="0"/>
              <a:t>Na skutek tej transakcji </a:t>
            </a:r>
            <a:r>
              <a:rPr lang="pl-PL" sz="1100" dirty="0" err="1"/>
              <a:t>Elmondare</a:t>
            </a:r>
            <a:r>
              <a:rPr lang="pl-PL" sz="1100" dirty="0"/>
              <a:t> Finance Limited nabyła 8.000.000 akcji na okaziciela serii H i </a:t>
            </a:r>
            <a:r>
              <a:rPr lang="pl-PL" sz="1100" dirty="0" err="1"/>
              <a:t>I</a:t>
            </a:r>
            <a:r>
              <a:rPr lang="pl-PL" sz="1100" dirty="0"/>
              <a:t> w kapitale zakładowym spółki </a:t>
            </a:r>
            <a:r>
              <a:rPr lang="pl-PL" sz="1100" dirty="0" err="1"/>
              <a:t>Hubstyle</a:t>
            </a:r>
            <a:r>
              <a:rPr lang="pl-PL" sz="1100" dirty="0"/>
              <a:t> S.A.  Przed dokonaniem transakcji </a:t>
            </a:r>
            <a:r>
              <a:rPr lang="pl-PL" sz="1100" dirty="0" err="1"/>
              <a:t>Elmondare</a:t>
            </a:r>
            <a:r>
              <a:rPr lang="pl-PL" sz="1100" dirty="0"/>
              <a:t> nie posiadała ani bezpośrednio ani pośrednio żadnych akcji Spółki. Po dokonaniu przedmiotowej transakcji spółka </a:t>
            </a:r>
            <a:r>
              <a:rPr lang="pl-PL" sz="1100" dirty="0" err="1"/>
              <a:t>Elmondare</a:t>
            </a:r>
            <a:r>
              <a:rPr lang="pl-PL" sz="1100" dirty="0"/>
              <a:t> posiada 8.000.000. akcji co stanowiło 25% kapitału zakładowego Spółki oraz 25 % udziału w ogólnej liczbie głosów na walnym zgromadzeniu.</a:t>
            </a:r>
          </a:p>
          <a:p>
            <a:r>
              <a:rPr lang="pl-PL" sz="1100" dirty="0"/>
              <a:t> </a:t>
            </a:r>
          </a:p>
          <a:p>
            <a:r>
              <a:rPr lang="pl-PL" sz="1400" b="1" dirty="0">
                <a:solidFill>
                  <a:srgbClr val="C7658A"/>
                </a:solidFill>
              </a:rPr>
              <a:t>Zmiany w składzie Rady Nadzorczej:</a:t>
            </a:r>
          </a:p>
          <a:p>
            <a:r>
              <a:rPr lang="pl-PL" sz="1100" dirty="0"/>
              <a:t>Z dniem 10.06.2019 z funkcji członka Rady Nadzorczej zrezygnował Pan Maciej Filipkowski, natomiast w dniu 28.06.2019 Zwyczajne Walne Zgromadzenie Akcjonariuszy  odwołało ze składu Rady Nadzorczej  Pana Łukasza Dobrowolskiego. </a:t>
            </a:r>
          </a:p>
          <a:p>
            <a:r>
              <a:rPr lang="pl-PL" sz="1100" dirty="0">
                <a:solidFill>
                  <a:prstClr val="black">
                    <a:lumMod val="85000"/>
                    <a:lumOff val="15000"/>
                  </a:prstClr>
                </a:solidFill>
              </a:rPr>
              <a:t>Jednocześnie w tym samym dniu Zwyczajne Walne Zgromadzenie Akcjonariuszy powołało nowych członków Rady Nadzorczej Pana Wojciecha Paczka oraz Olafa Szymanowskiego. </a:t>
            </a:r>
          </a:p>
          <a:p>
            <a:endParaRPr lang="pl-PL" sz="1100" dirty="0"/>
          </a:p>
          <a:p>
            <a:r>
              <a:rPr lang="pl-PL" sz="1100" b="1" dirty="0">
                <a:solidFill>
                  <a:srgbClr val="C7658A"/>
                </a:solidFill>
              </a:rPr>
              <a:t>Umowy pożyczek zawarte przez Emitenta i spółki zależne </a:t>
            </a:r>
          </a:p>
          <a:p>
            <a:r>
              <a:rPr lang="pl-PL" sz="1100" dirty="0"/>
              <a:t>Grupa  w 2019  pozyskała  środki obrotowe  o znaczącej wartości, głównie od jednego z akcjonariuszy,  umożliwiające wzmocnienie kapitałowe poszczególnych projektów, rozwój nowych kanałów dystrybucji (nowe kanały sprzedaży online i </a:t>
            </a:r>
            <a:r>
              <a:rPr lang="pl-PL" sz="1100" dirty="0" err="1"/>
              <a:t>offline</a:t>
            </a:r>
            <a:r>
              <a:rPr lang="pl-PL" sz="1100" dirty="0"/>
              <a:t>), a także zmiany technologiczne własnego kanału online.</a:t>
            </a:r>
          </a:p>
          <a:p>
            <a:endParaRPr lang="pl-PL" sz="1100" dirty="0"/>
          </a:p>
        </p:txBody>
      </p:sp>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0032" y="187072"/>
            <a:ext cx="717324" cy="288128"/>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894" y="945470"/>
            <a:ext cx="5016138" cy="532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Symbol zastępczy zawartości 2"/>
          <p:cNvGraphicFramePr>
            <a:graphicFrameLocks noGrp="1"/>
          </p:cNvGraphicFramePr>
          <p:nvPr>
            <p:ph sz="quarter" idx="15"/>
            <p:extLst>
              <p:ext uri="{D42A27DB-BD31-4B8C-83A1-F6EECF244321}">
                <p14:modId xmlns:p14="http://schemas.microsoft.com/office/powerpoint/2010/main" val="661732837"/>
              </p:ext>
            </p:extLst>
          </p:nvPr>
        </p:nvGraphicFramePr>
        <p:xfrm>
          <a:off x="6853894" y="6537359"/>
          <a:ext cx="4895849" cy="1300095"/>
        </p:xfrm>
        <a:graphic>
          <a:graphicData uri="http://schemas.openxmlformats.org/drawingml/2006/table">
            <a:tbl>
              <a:tblPr/>
              <a:tblGrid>
                <a:gridCol w="938810"/>
                <a:gridCol w="868618"/>
                <a:gridCol w="538134"/>
                <a:gridCol w="526435"/>
                <a:gridCol w="655120"/>
                <a:gridCol w="643421"/>
                <a:gridCol w="725311"/>
              </a:tblGrid>
              <a:tr h="562203">
                <a:tc>
                  <a:txBody>
                    <a:bodyPr/>
                    <a:lstStyle/>
                    <a:p>
                      <a:pPr algn="ctr" fontAlgn="ctr"/>
                      <a:r>
                        <a:rPr lang="pl-PL" sz="800" b="1" i="0" u="none" strike="noStrike">
                          <a:solidFill>
                            <a:srgbClr val="404040"/>
                          </a:solidFill>
                          <a:effectLst/>
                          <a:latin typeface="Calibri Light"/>
                        </a:rPr>
                        <a:t>Otrzymane pożyczki, stan na 31.12.2019</a:t>
                      </a:r>
                    </a:p>
                  </a:txBody>
                  <a:tcPr marL="8784" marR="8784" marT="8784" marB="0" anchor="ctr">
                    <a:lnL>
                      <a:noFill/>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ctr" fontAlgn="ctr"/>
                      <a:r>
                        <a:rPr lang="pl-PL" sz="800" b="1" i="0" u="none" strike="noStrike">
                          <a:solidFill>
                            <a:srgbClr val="404040"/>
                          </a:solidFill>
                          <a:effectLst/>
                          <a:latin typeface="Calibri Light"/>
                        </a:rPr>
                        <a:t>Data udzielenia</a:t>
                      </a:r>
                    </a:p>
                  </a:txBody>
                  <a:tcPr marL="8784" marR="8784" marT="87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ctr" fontAlgn="ctr"/>
                      <a:r>
                        <a:rPr lang="pl-PL" sz="800" b="1" i="0" u="none" strike="noStrike">
                          <a:solidFill>
                            <a:srgbClr val="404040"/>
                          </a:solidFill>
                          <a:effectLst/>
                          <a:latin typeface="Calibri Light"/>
                        </a:rPr>
                        <a:t>Kwota pożyczki</a:t>
                      </a:r>
                    </a:p>
                  </a:txBody>
                  <a:tcPr marL="8784" marR="8784" marT="87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ctr" fontAlgn="ctr"/>
                      <a:r>
                        <a:rPr lang="pl-PL" sz="800" b="1" i="0" u="none" strike="noStrike">
                          <a:solidFill>
                            <a:srgbClr val="404040"/>
                          </a:solidFill>
                          <a:effectLst/>
                          <a:latin typeface="Calibri Light"/>
                        </a:rPr>
                        <a:t>Oprocentowanie</a:t>
                      </a:r>
                    </a:p>
                  </a:txBody>
                  <a:tcPr marL="8784" marR="8784" marT="87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ctr" fontAlgn="ctr"/>
                      <a:r>
                        <a:rPr lang="pl-PL" sz="800" b="1" i="0" u="none" strike="noStrike">
                          <a:solidFill>
                            <a:srgbClr val="404040"/>
                          </a:solidFill>
                          <a:effectLst/>
                          <a:latin typeface="Calibri Light"/>
                        </a:rPr>
                        <a:t>Kwota kapiału do spłaty na 31.12.2019</a:t>
                      </a:r>
                    </a:p>
                  </a:txBody>
                  <a:tcPr marL="8784" marR="8784" marT="87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ctr" fontAlgn="ctr"/>
                      <a:r>
                        <a:rPr lang="pl-PL" sz="800" b="1" i="0" u="none" strike="noStrike">
                          <a:solidFill>
                            <a:srgbClr val="404040"/>
                          </a:solidFill>
                          <a:effectLst/>
                          <a:latin typeface="Calibri Light"/>
                        </a:rPr>
                        <a:t>Kwota odsetek do spłaty na 31.12.2019</a:t>
                      </a:r>
                    </a:p>
                  </a:txBody>
                  <a:tcPr marL="8784" marR="8784" marT="87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c>
                  <a:txBody>
                    <a:bodyPr/>
                    <a:lstStyle/>
                    <a:p>
                      <a:pPr algn="ctr" fontAlgn="ctr"/>
                      <a:r>
                        <a:rPr lang="pl-PL" sz="800" b="1" i="0" u="none" strike="noStrike">
                          <a:solidFill>
                            <a:srgbClr val="404040"/>
                          </a:solidFill>
                          <a:effectLst/>
                          <a:latin typeface="Calibri Light"/>
                        </a:rPr>
                        <a:t>Spłaty po dniu bilansowym  </a:t>
                      </a:r>
                    </a:p>
                  </a:txBody>
                  <a:tcPr marL="8784" marR="8784" marT="87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A6A6A6"/>
                    </a:solidFill>
                  </a:tcPr>
                </a:tc>
              </a:tr>
              <a:tr h="184473">
                <a:tc gridSpan="6">
                  <a:txBody>
                    <a:bodyPr/>
                    <a:lstStyle/>
                    <a:p>
                      <a:pPr algn="ctr" fontAlgn="ctr"/>
                      <a:r>
                        <a:rPr lang="en-US" sz="800" b="0" i="0" u="none" strike="noStrike">
                          <a:solidFill>
                            <a:srgbClr val="404040"/>
                          </a:solidFill>
                          <a:effectLst/>
                          <a:latin typeface="Calibri Light"/>
                        </a:rPr>
                        <a:t>New Fashion Brand Sp.z o.o.</a:t>
                      </a:r>
                    </a:p>
                  </a:txBody>
                  <a:tcPr marL="8784" marR="8784" marT="8784" marB="0" anchor="ctr">
                    <a:lnL>
                      <a:noFill/>
                    </a:lnL>
                    <a:lnR>
                      <a:noFill/>
                    </a:lnR>
                    <a:lnT>
                      <a:noFill/>
                    </a:lnT>
                    <a:lnB w="12700" cap="flat" cmpd="sng" algn="ctr">
                      <a:solidFill>
                        <a:srgbClr val="BFBFBF"/>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a:txBody>
                    <a:bodyPr/>
                    <a:lstStyle/>
                    <a:p>
                      <a:pPr algn="l" fontAlgn="ctr"/>
                      <a:r>
                        <a:rPr lang="pl-PL" sz="800" b="0" i="0" u="none" strike="noStrike">
                          <a:solidFill>
                            <a:srgbClr val="404040"/>
                          </a:solidFill>
                          <a:effectLst/>
                          <a:latin typeface="Calibri Light"/>
                        </a:rPr>
                        <a:t> </a:t>
                      </a:r>
                    </a:p>
                  </a:txBody>
                  <a:tcPr marL="8784" marR="8784" marT="8784" marB="0" anchor="ctr">
                    <a:lnL>
                      <a:noFill/>
                    </a:lnL>
                    <a:lnR>
                      <a:noFill/>
                    </a:lnR>
                    <a:lnT>
                      <a:noFill/>
                    </a:lnT>
                    <a:lnB w="12700" cap="flat" cmpd="sng" algn="ctr">
                      <a:solidFill>
                        <a:srgbClr val="BFBFBF"/>
                      </a:solidFill>
                      <a:prstDash val="solid"/>
                      <a:round/>
                      <a:headEnd type="none" w="med" len="med"/>
                      <a:tailEnd type="none" w="med" len="med"/>
                    </a:lnB>
                  </a:tcPr>
                </a:tc>
              </a:tr>
              <a:tr h="184473">
                <a:tc>
                  <a:txBody>
                    <a:bodyPr/>
                    <a:lstStyle/>
                    <a:p>
                      <a:pPr algn="l" fontAlgn="ctr"/>
                      <a:r>
                        <a:rPr lang="pl-PL" sz="800" b="0" i="0" u="none" strike="noStrike">
                          <a:solidFill>
                            <a:srgbClr val="404040"/>
                          </a:solidFill>
                          <a:effectLst/>
                          <a:latin typeface="Calibri Light"/>
                        </a:rPr>
                        <a:t>Dawid Urban </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fontAlgn="ctr"/>
                      <a:r>
                        <a:rPr lang="pl-PL" sz="800" b="0" i="0" u="none" strike="noStrike">
                          <a:solidFill>
                            <a:srgbClr val="404040"/>
                          </a:solidFill>
                          <a:effectLst/>
                          <a:latin typeface="Calibri Light"/>
                        </a:rPr>
                        <a:t>13.06.2019</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fontAlgn="ctr"/>
                      <a:r>
                        <a:rPr lang="pl-PL" sz="800" b="0" i="0" u="none" strike="noStrike">
                          <a:solidFill>
                            <a:srgbClr val="404040"/>
                          </a:solidFill>
                          <a:effectLst/>
                          <a:latin typeface="Calibri Light"/>
                        </a:rPr>
                        <a:t>30</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800" b="0" i="0" u="none" strike="noStrike">
                          <a:solidFill>
                            <a:srgbClr val="404040"/>
                          </a:solidFill>
                          <a:effectLst/>
                          <a:latin typeface="Calibri Light"/>
                        </a:rPr>
                        <a:t>6% rocznie</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fontAlgn="ctr"/>
                      <a:r>
                        <a:rPr lang="pl-PL" sz="800" b="0" i="0" u="none" strike="noStrike">
                          <a:solidFill>
                            <a:srgbClr val="404040"/>
                          </a:solidFill>
                          <a:effectLst/>
                          <a:latin typeface="Calibri Light"/>
                        </a:rPr>
                        <a:t>30</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fontAlgn="ctr"/>
                      <a:r>
                        <a:rPr lang="pl-PL" sz="800" b="0" i="0" u="none" strike="noStrike">
                          <a:solidFill>
                            <a:srgbClr val="404040"/>
                          </a:solidFill>
                          <a:effectLst/>
                          <a:latin typeface="Calibri Light"/>
                        </a:rPr>
                        <a:t>1</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fontAlgn="ctr"/>
                      <a:r>
                        <a:rPr lang="pl-PL" sz="800" b="0" i="0" u="none" strike="noStrike">
                          <a:solidFill>
                            <a:srgbClr val="404040"/>
                          </a:solidFill>
                          <a:effectLst/>
                          <a:latin typeface="Calibri Light"/>
                        </a:rPr>
                        <a:t>30</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84473">
                <a:tc gridSpan="6">
                  <a:txBody>
                    <a:bodyPr/>
                    <a:lstStyle/>
                    <a:p>
                      <a:pPr algn="ctr" fontAlgn="ctr"/>
                      <a:r>
                        <a:rPr lang="pl-PL" sz="800" b="0" i="0" u="none" strike="noStrike">
                          <a:solidFill>
                            <a:srgbClr val="404040"/>
                          </a:solidFill>
                          <a:effectLst/>
                          <a:latin typeface="Calibri Light"/>
                        </a:rPr>
                        <a:t>Sugarfree Sp.z o.o.</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a:txBody>
                    <a:bodyPr/>
                    <a:lstStyle/>
                    <a:p>
                      <a:pPr algn="r" fontAlgn="ctr"/>
                      <a:r>
                        <a:rPr lang="pl-PL" sz="800" b="0" i="0" u="none" strike="noStrike">
                          <a:solidFill>
                            <a:srgbClr val="404040"/>
                          </a:solidFill>
                          <a:effectLst/>
                          <a:latin typeface="Calibri Light"/>
                        </a:rPr>
                        <a:t> </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84473">
                <a:tc>
                  <a:txBody>
                    <a:bodyPr/>
                    <a:lstStyle/>
                    <a:p>
                      <a:pPr algn="l" fontAlgn="ctr"/>
                      <a:r>
                        <a:rPr lang="pl-PL" sz="800" b="0" i="0" u="none" strike="noStrike">
                          <a:solidFill>
                            <a:srgbClr val="404040"/>
                          </a:solidFill>
                          <a:effectLst/>
                          <a:latin typeface="Calibri Light"/>
                        </a:rPr>
                        <a:t>Dawid Urban </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fontAlgn="ctr"/>
                      <a:r>
                        <a:rPr lang="pl-PL" sz="800" b="0" i="0" u="none" strike="noStrike">
                          <a:solidFill>
                            <a:srgbClr val="404040"/>
                          </a:solidFill>
                          <a:effectLst/>
                          <a:latin typeface="Calibri Light"/>
                        </a:rPr>
                        <a:t>06.06.2019</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fontAlgn="ctr"/>
                      <a:r>
                        <a:rPr lang="pl-PL" sz="800" b="0" i="0" u="none" strike="noStrike">
                          <a:solidFill>
                            <a:srgbClr val="404040"/>
                          </a:solidFill>
                          <a:effectLst/>
                          <a:latin typeface="Calibri Light"/>
                        </a:rPr>
                        <a:t>150</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pl-PL" sz="800" b="0" i="0" u="none" strike="noStrike">
                          <a:solidFill>
                            <a:srgbClr val="404040"/>
                          </a:solidFill>
                          <a:effectLst/>
                          <a:latin typeface="Calibri Light"/>
                        </a:rPr>
                        <a:t>6% rocznie</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fontAlgn="ctr"/>
                      <a:r>
                        <a:rPr lang="pl-PL" sz="800" b="0" i="0" u="none" strike="noStrike">
                          <a:solidFill>
                            <a:srgbClr val="404040"/>
                          </a:solidFill>
                          <a:effectLst/>
                          <a:latin typeface="Calibri Light"/>
                        </a:rPr>
                        <a:t>150</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fontAlgn="ctr"/>
                      <a:r>
                        <a:rPr lang="pl-PL" sz="800" b="0" i="0" u="none" strike="noStrike">
                          <a:solidFill>
                            <a:srgbClr val="404040"/>
                          </a:solidFill>
                          <a:effectLst/>
                          <a:latin typeface="Calibri Light"/>
                        </a:rPr>
                        <a:t>5</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fontAlgn="ctr"/>
                      <a:r>
                        <a:rPr lang="pl-PL" sz="800" b="0" i="0" u="none" strike="noStrike" dirty="0">
                          <a:solidFill>
                            <a:srgbClr val="404040"/>
                          </a:solidFill>
                          <a:effectLst/>
                          <a:latin typeface="Calibri Light"/>
                        </a:rPr>
                        <a:t>150</a:t>
                      </a:r>
                    </a:p>
                  </a:txBody>
                  <a:tcPr marL="8784" marR="8784" marT="8784"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04101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7</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r>
              <a:rPr lang="pl-PL" dirty="0"/>
              <a:t>Podsumowanie operacyjne</a:t>
            </a:r>
          </a:p>
        </p:txBody>
      </p:sp>
      <p:sp>
        <p:nvSpPr>
          <p:cNvPr id="5" name="Symbol zastępczy zawartości 4"/>
          <p:cNvSpPr>
            <a:spLocks noGrp="1"/>
          </p:cNvSpPr>
          <p:nvPr>
            <p:ph sz="quarter" idx="14"/>
          </p:nvPr>
        </p:nvSpPr>
        <p:spPr>
          <a:xfrm>
            <a:off x="792000" y="863600"/>
            <a:ext cx="4896000" cy="8075840"/>
          </a:xfrm>
        </p:spPr>
        <p:txBody>
          <a:bodyPr>
            <a:noAutofit/>
          </a:bodyPr>
          <a:lstStyle/>
          <a:p>
            <a:endParaRPr lang="pl-PL" dirty="0"/>
          </a:p>
          <a:p>
            <a:endParaRPr lang="pl-PL" b="1" dirty="0">
              <a:solidFill>
                <a:srgbClr val="C7658A"/>
              </a:solidFill>
            </a:endParaRPr>
          </a:p>
        </p:txBody>
      </p:sp>
      <p:sp>
        <p:nvSpPr>
          <p:cNvPr id="6" name="Symbol zastępczy zawartości 5"/>
          <p:cNvSpPr>
            <a:spLocks noGrp="1"/>
          </p:cNvSpPr>
          <p:nvPr>
            <p:ph sz="quarter" idx="15"/>
          </p:nvPr>
        </p:nvSpPr>
        <p:spPr>
          <a:xfrm>
            <a:off x="774052" y="805020"/>
            <a:ext cx="4896000" cy="7698561"/>
          </a:xfrm>
        </p:spPr>
        <p:txBody>
          <a:bodyPr>
            <a:normAutofit/>
          </a:bodyPr>
          <a:lstStyle/>
          <a:p>
            <a:r>
              <a:rPr lang="pl-PL" sz="1400" b="1" dirty="0">
                <a:solidFill>
                  <a:srgbClr val="C7658A"/>
                </a:solidFill>
              </a:rPr>
              <a:t>Spłata obligacji serii A w spółce zależnej od Emitenta	</a:t>
            </a:r>
          </a:p>
          <a:p>
            <a:r>
              <a:rPr lang="pl-PL" dirty="0"/>
              <a:t>W dniu 27 stycznia 2020 spółka zależna od Emitenta  </a:t>
            </a:r>
            <a:r>
              <a:rPr lang="pl-PL" dirty="0" err="1"/>
              <a:t>Sugarfree</a:t>
            </a:r>
            <a:r>
              <a:rPr lang="pl-PL" dirty="0"/>
              <a:t> sp. z o.o. dokonała spłaty obligacji serii A wobec obligatariuszy Dawida Urbana i Nile Invest Sp. z o.o</a:t>
            </a:r>
            <a:r>
              <a:rPr lang="pl-PL" dirty="0" smtClean="0"/>
              <a:t>..</a:t>
            </a:r>
          </a:p>
          <a:p>
            <a:pPr algn="ctr">
              <a:lnSpc>
                <a:spcPct val="118000"/>
              </a:lnSpc>
            </a:pPr>
            <a:r>
              <a:rPr lang="pl-PL" sz="1400" b="1" dirty="0" smtClean="0">
                <a:solidFill>
                  <a:srgbClr val="C7658A"/>
                </a:solidFill>
              </a:rPr>
              <a:t>Podwyższenie kapitału zakładowego w drodze emisji akcji serii J </a:t>
            </a:r>
          </a:p>
          <a:p>
            <a:r>
              <a:rPr lang="pl-PL" dirty="0" smtClean="0"/>
              <a:t>W </a:t>
            </a:r>
            <a:r>
              <a:rPr lang="pl-PL" dirty="0"/>
              <a:t>dniu 31.01.2020 została zawarta z Panem  Janem Kozioł umowa objęcia akcji serii J w ilości 2.500.000 o łącznej wartości nominalnej 250 tys. zł. w zamian za wkład pieniężny 1.000 tys. zł. co wynika z  uchwały Zwyczajnego Walnego Zgromadzenia akcjonariuszy  spółki podjętej w dniu 28.06.2019 roku, upoważniającej Zarząd spółki do  podwyższenia kapitału zakładowego w ramach kapitału docelowego o kwotę nie wyższą niż 2.400 tys. zł. </a:t>
            </a:r>
          </a:p>
          <a:p>
            <a:r>
              <a:rPr lang="pl-PL" dirty="0"/>
              <a:t>Zapłata ceny emisyjnej akcji nastąpiła na mocy konwersji umowy objęcia akcji ze  zobowiązaniem z  tytułu kapitału pożyczki otrzymanej od Pana Jana Kozioł, w oparciu o umowę potrącenia z  31.01.2020 roku.  Odsetki wynikające z  umowy pożyczki , na dzień bilansowy zostały umorzone. </a:t>
            </a:r>
          </a:p>
          <a:p>
            <a:r>
              <a:rPr lang="pl-PL" dirty="0"/>
              <a:t>Analogiczna umowa objęcia akcji została zawarta w dniu 1 marca 2020 z akcjonariuszem Panem Dawidem Urbanem. Umowa dotyczyła objęcia 7.000.000 akcji o łącznej wartości nominalnej 700 tys. zł. w zamian za wkład pieniężny w wysokości 2.800 tys. zł. </a:t>
            </a:r>
          </a:p>
          <a:p>
            <a:r>
              <a:rPr lang="pl-PL" dirty="0"/>
              <a:t>Zapłata ceny emisyjnej akcji nastąpiła na mocy konwersji umowy objęcia akcji ze  zobowiązaniem z  tytułu kapitału pożyczki w wysokości 2.760 tys. zł., oraz odsetek w kwocie 40 tys. zł. w oparciu o   umowę potrącenia z dnia 01.03.2020 roku. </a:t>
            </a:r>
          </a:p>
          <a:p>
            <a:r>
              <a:rPr lang="pl-PL" sz="1400" b="1" dirty="0">
                <a:solidFill>
                  <a:srgbClr val="C7658A"/>
                </a:solidFill>
              </a:rPr>
              <a:t>Zarejestrowanie podwyższenia kapitału z emisji akcji serii J w wartości nominalnej 950.000,00 zł na kapitał  podstawowy. </a:t>
            </a:r>
          </a:p>
          <a:p>
            <a:r>
              <a:rPr lang="pl-PL" dirty="0"/>
              <a:t>W dniu 28 maja 2020 Zarząd Spółki poinformował iż otrzymał informację o dokonaniu przez Sąd Rejonowy dla Warszawy-Śródmieścia w Warszawie, XII Wydział Gospodarczy KRS rejestracji zmian w  Statucie Spółki. Niniejsza zmiana nastąpiła na podstawie uchwał Nadzwyczajnego Walnego Zgromadzenia z dnia 28 czerwca 2019 roku, które upoważniały Zarząd do podwyższenia kapitału zakładowego o kwotę nie wyższą niż 2.400 tys. zł. W wyniku owego zarejestrowania kapitał podstawowy został podwyższony o 950 tys. tj. do kwoty 4.150 tys. zł. Kapitał zapasowy wzrósł do kwoty 45.162 tys. zł.</a:t>
            </a:r>
          </a:p>
        </p:txBody>
      </p:sp>
      <p:sp>
        <p:nvSpPr>
          <p:cNvPr id="9" name="Tytuł 4"/>
          <p:cNvSpPr txBox="1">
            <a:spLocks/>
          </p:cNvSpPr>
          <p:nvPr/>
        </p:nvSpPr>
        <p:spPr>
          <a:xfrm>
            <a:off x="774052" y="364298"/>
            <a:ext cx="8025374" cy="309600"/>
          </a:xfrm>
          <a:prstGeom prst="rect">
            <a:avLst/>
          </a:prstGeom>
        </p:spPr>
        <p:txBody>
          <a:bodyPr vert="horz" lIns="91440" tIns="45720" rIns="91440" bIns="45720" rtlCol="0" anchor="ctr">
            <a:normAutofit/>
          </a:bodyPr>
          <a:lstStyle>
            <a:lvl1pPr algn="l" defTabSz="1280128" rtl="0" eaLnBrk="1" latinLnBrk="0" hangingPunct="1">
              <a:lnSpc>
                <a:spcPct val="90000"/>
              </a:lnSpc>
              <a:spcBef>
                <a:spcPct val="0"/>
              </a:spcBef>
              <a:buNone/>
              <a:defRPr sz="1400" kern="1200" spc="30" baseline="0">
                <a:solidFill>
                  <a:schemeClr val="tx1"/>
                </a:solidFill>
                <a:latin typeface="Georgia" panose="02040502050405020303" pitchFamily="18" charset="0"/>
                <a:ea typeface="+mj-ea"/>
                <a:cs typeface="+mj-cs"/>
              </a:defRPr>
            </a:lvl1pPr>
          </a:lstStyle>
          <a:p>
            <a:r>
              <a:rPr lang="pl-PL" dirty="0"/>
              <a:t>Najważniejsze wydarzenia po zakończeniu raportowanego okresu</a:t>
            </a: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0032" y="176083"/>
            <a:ext cx="717324" cy="299117"/>
          </a:xfrm>
          <a:prstGeom prst="rect">
            <a:avLst/>
          </a:prstGeom>
        </p:spPr>
      </p:pic>
      <p:sp>
        <p:nvSpPr>
          <p:cNvPr id="10" name="Symbol zastępczy zawartości 5"/>
          <p:cNvSpPr txBox="1">
            <a:spLocks/>
          </p:cNvSpPr>
          <p:nvPr/>
        </p:nvSpPr>
        <p:spPr>
          <a:xfrm>
            <a:off x="6974032" y="841306"/>
            <a:ext cx="4896000" cy="7698561"/>
          </a:xfrm>
          <a:prstGeom prst="rect">
            <a:avLst/>
          </a:prstGeom>
        </p:spPr>
        <p:txBody>
          <a:bodyPr vert="horz" lIns="91440" tIns="45720" rIns="91440" bIns="45720" rtlCol="0">
            <a:normAutofit/>
          </a:bodyPr>
          <a:lstStyle>
            <a:lvl1pPr marL="0" indent="0" algn="just" defTabSz="1280128" rtl="0" eaLnBrk="1" latinLnBrk="0" hangingPunct="1">
              <a:lnSpc>
                <a:spcPct val="108000"/>
              </a:lnSpc>
              <a:spcBef>
                <a:spcPts val="0"/>
              </a:spcBef>
              <a:spcAft>
                <a:spcPts val="600"/>
              </a:spcAft>
              <a:buFont typeface="Arial" panose="020B0604020202020204" pitchFamily="34" charset="0"/>
              <a:buNone/>
              <a:defRPr sz="1200" kern="1200">
                <a:solidFill>
                  <a:schemeClr val="tx1"/>
                </a:solidFill>
                <a:latin typeface="+mj-lt"/>
                <a:ea typeface="+mn-ea"/>
                <a:cs typeface="+mn-cs"/>
              </a:defRPr>
            </a:lvl1pPr>
            <a:lvl2pPr marL="960096" indent="-320032" algn="l" defTabSz="1280128"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160" indent="-320032" algn="l" defTabSz="1280128"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2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288"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352"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416"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480"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544" indent="-320032" algn="l" defTabSz="1280128"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endParaRPr lang="pl-PL" dirty="0"/>
          </a:p>
        </p:txBody>
      </p:sp>
      <p:sp>
        <p:nvSpPr>
          <p:cNvPr id="7" name="Prostokąt 6"/>
          <p:cNvSpPr/>
          <p:nvPr/>
        </p:nvSpPr>
        <p:spPr>
          <a:xfrm>
            <a:off x="7015275" y="841306"/>
            <a:ext cx="4813514" cy="307777"/>
          </a:xfrm>
          <a:prstGeom prst="rect">
            <a:avLst/>
          </a:prstGeom>
        </p:spPr>
        <p:txBody>
          <a:bodyPr wrap="square">
            <a:spAutoFit/>
          </a:bodyPr>
          <a:lstStyle/>
          <a:p>
            <a:r>
              <a:rPr lang="pl-PL" sz="1400" b="1" dirty="0">
                <a:solidFill>
                  <a:srgbClr val="C7658A"/>
                </a:solidFill>
                <a:latin typeface="+mj-lt"/>
              </a:rPr>
              <a:t>Zmiana struktury akcjonariatu</a:t>
            </a:r>
          </a:p>
        </p:txBody>
      </p:sp>
      <p:pic>
        <p:nvPicPr>
          <p:cNvPr id="307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387" y="1181886"/>
            <a:ext cx="5150272" cy="226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Prostokąt 12"/>
          <p:cNvSpPr/>
          <p:nvPr/>
        </p:nvSpPr>
        <p:spPr>
          <a:xfrm>
            <a:off x="6953387" y="3314975"/>
            <a:ext cx="5254662" cy="5896358"/>
          </a:xfrm>
          <a:prstGeom prst="rect">
            <a:avLst/>
          </a:prstGeom>
        </p:spPr>
        <p:txBody>
          <a:bodyPr wrap="square">
            <a:spAutoFit/>
          </a:bodyPr>
          <a:lstStyle/>
          <a:p>
            <a:pPr algn="just" defTabSz="1280128">
              <a:lnSpc>
                <a:spcPct val="108000"/>
              </a:lnSpc>
              <a:spcAft>
                <a:spcPts val="600"/>
              </a:spcAft>
            </a:pPr>
            <a:r>
              <a:rPr lang="pl-PL" sz="1200" dirty="0"/>
              <a:t>Zarejestrowanie podwyższonego kapitału z emisji akcji serii J spowodowało zmianę struktury akcjonariatu Grupy </a:t>
            </a:r>
            <a:r>
              <a:rPr lang="pl-PL" sz="1200" dirty="0" err="1"/>
              <a:t>Hubstyle</a:t>
            </a:r>
            <a:r>
              <a:rPr lang="pl-PL" sz="1200" dirty="0"/>
              <a:t> S.A.. Na dzień publikacji niniejszego sprawozdania głównym akcjonariuszem spółki jest Dawid Urban, którego udział w kapitale wzrósł o 12,26 </a:t>
            </a:r>
            <a:r>
              <a:rPr lang="pl-PL" sz="1200" dirty="0" err="1"/>
              <a:t>p.p</a:t>
            </a:r>
            <a:r>
              <a:rPr lang="pl-PL" sz="1200" dirty="0"/>
              <a:t>.. Nowy akcjonariusz Jan Kozioł objął 6,02 % kapitału akcyjnego.</a:t>
            </a:r>
          </a:p>
          <a:p>
            <a:pPr algn="just">
              <a:lnSpc>
                <a:spcPct val="108000"/>
              </a:lnSpc>
            </a:pPr>
            <a:r>
              <a:rPr lang="pl-PL" sz="1400" b="1" dirty="0">
                <a:solidFill>
                  <a:srgbClr val="C7658A"/>
                </a:solidFill>
                <a:latin typeface="+mj-lt"/>
              </a:rPr>
              <a:t>Umowy pożyczki Emitenta ze spółkami zależnymi</a:t>
            </a:r>
          </a:p>
          <a:p>
            <a:pPr algn="just">
              <a:lnSpc>
                <a:spcPct val="108000"/>
              </a:lnSpc>
            </a:pPr>
            <a:r>
              <a:rPr lang="pl-PL" sz="1200" dirty="0"/>
              <a:t>Po dniu bilansowym Emitent udzielił spółce zależnej </a:t>
            </a:r>
            <a:r>
              <a:rPr lang="pl-PL" sz="1200" dirty="0" err="1"/>
              <a:t>Sugarfree</a:t>
            </a:r>
            <a:r>
              <a:rPr lang="pl-PL" sz="1200" dirty="0"/>
              <a:t> Sp. z o.o. pożyczek na łączną kwotę 6 538 tys. zł. ,oprocentowanych 6% rocznie, z terminem spłaty ustalonym na 12 miesięcy od daty uruchomienia. Dodatkowo spółka </a:t>
            </a:r>
            <a:r>
              <a:rPr lang="pl-PL" sz="1200" dirty="0" err="1"/>
              <a:t>Sugarfree</a:t>
            </a:r>
            <a:r>
              <a:rPr lang="pl-PL" sz="1200" dirty="0"/>
              <a:t> spłaciła pożyczki otrzymane od Emitenta w latach poprzednich na łączną kwotę   2.741 tys. zł.</a:t>
            </a:r>
          </a:p>
          <a:p>
            <a:pPr algn="just">
              <a:lnSpc>
                <a:spcPct val="108000"/>
              </a:lnSpc>
            </a:pPr>
            <a:r>
              <a:rPr lang="pl-PL" sz="1200" dirty="0"/>
              <a:t> </a:t>
            </a:r>
          </a:p>
          <a:p>
            <a:pPr algn="just">
              <a:lnSpc>
                <a:spcPct val="108000"/>
              </a:lnSpc>
            </a:pPr>
            <a:r>
              <a:rPr lang="pl-PL" sz="1200" dirty="0"/>
              <a:t>Spółka New </a:t>
            </a:r>
            <a:r>
              <a:rPr lang="pl-PL" sz="1200" dirty="0" err="1"/>
              <a:t>Fashion</a:t>
            </a:r>
            <a:r>
              <a:rPr lang="pl-PL" sz="1200" dirty="0"/>
              <a:t> Brand Sp. z o.o. dokonała spłaty kapitału pożyczek otrzymanych w latach poprzednich w kwocie 2 316  </a:t>
            </a:r>
            <a:r>
              <a:rPr lang="pl-PL" sz="1200" dirty="0" err="1"/>
              <a:t>tys</a:t>
            </a:r>
            <a:r>
              <a:rPr lang="pl-PL" sz="1200" dirty="0"/>
              <a:t> zł. i odsetek w kwocie 42 tys. zł. oraz otrzymała nowe pożyczki na łączną wartość 628 </a:t>
            </a:r>
            <a:r>
              <a:rPr lang="pl-PL" sz="1200" dirty="0" err="1"/>
              <a:t>tys</a:t>
            </a:r>
            <a:r>
              <a:rPr lang="pl-PL" sz="1200" dirty="0"/>
              <a:t> zł. Oprocentowanie pożyczek otrzymanych od Emitenta wynosi 6% w skali roku a termin spłaty ustalono na 12 miesięcy od daty udzielenia.</a:t>
            </a:r>
          </a:p>
          <a:p>
            <a:pPr algn="just">
              <a:lnSpc>
                <a:spcPct val="108000"/>
              </a:lnSpc>
            </a:pPr>
            <a:r>
              <a:rPr lang="pl-PL" sz="1200" dirty="0"/>
              <a:t> </a:t>
            </a:r>
          </a:p>
          <a:p>
            <a:pPr algn="just">
              <a:lnSpc>
                <a:spcPct val="108000"/>
              </a:lnSpc>
            </a:pPr>
            <a:r>
              <a:rPr lang="pl-PL" sz="1400" b="1" dirty="0">
                <a:solidFill>
                  <a:srgbClr val="C7658A"/>
                </a:solidFill>
                <a:latin typeface="+mj-lt"/>
              </a:rPr>
              <a:t>Umowy pożyczek Emitenta z akcjonariuszem</a:t>
            </a:r>
          </a:p>
          <a:p>
            <a:pPr algn="just">
              <a:lnSpc>
                <a:spcPct val="108000"/>
              </a:lnSpc>
            </a:pPr>
            <a:r>
              <a:rPr lang="pl-PL" sz="1200" dirty="0"/>
              <a:t>Po dniu bilansowym Emitent zawarł z akcjonariuszem Dawidem Urbanem umowy pożyczek, przeznaczonych na sfinansowanie określonych projektów handlowych na łączną kwotę 4.450 tys. zł. , oprocentowanych  6% rocznie oraz terminem spłaty 12 miesięcy od daty udzielenia.  Dodatkowo Emitent dokonał spłaty pożyczek otrzymanych w 2019 roku w kwocie 2.380 tys. zł. (niezależnie od dokonanej konwersji pożyczki na akcje).</a:t>
            </a:r>
          </a:p>
          <a:p>
            <a:pPr algn="just">
              <a:lnSpc>
                <a:spcPct val="108000"/>
              </a:lnSpc>
            </a:pPr>
            <a:r>
              <a:rPr lang="pl-PL" sz="1200" dirty="0"/>
              <a:t> </a:t>
            </a:r>
          </a:p>
          <a:p>
            <a:pPr algn="just" defTabSz="1280128">
              <a:lnSpc>
                <a:spcPct val="108000"/>
              </a:lnSpc>
              <a:spcAft>
                <a:spcPts val="600"/>
              </a:spcAft>
            </a:pPr>
            <a:endParaRPr lang="pl-PL" sz="1200" dirty="0">
              <a:latin typeface="+mj-lt"/>
            </a:endParaRPr>
          </a:p>
          <a:p>
            <a:pPr algn="just" defTabSz="1280128">
              <a:lnSpc>
                <a:spcPct val="108000"/>
              </a:lnSpc>
              <a:spcAft>
                <a:spcPts val="600"/>
              </a:spcAft>
            </a:pPr>
            <a:endParaRPr lang="pl-PL" sz="1200" dirty="0">
              <a:latin typeface="+mj-lt"/>
            </a:endParaRPr>
          </a:p>
        </p:txBody>
      </p:sp>
    </p:spTree>
    <p:extLst>
      <p:ext uri="{BB962C8B-B14F-4D97-AF65-F5344CB8AC3E}">
        <p14:creationId xmlns:p14="http://schemas.microsoft.com/office/powerpoint/2010/main" val="3650030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Najważniejsze wydarzenia po zakończeniu raportowanego okresu</a:t>
            </a:r>
            <a:br>
              <a:rPr lang="pl-PL" dirty="0"/>
            </a:br>
            <a:endParaRPr lang="pl-PL" dirty="0"/>
          </a:p>
        </p:txBody>
      </p:sp>
      <p:sp>
        <p:nvSpPr>
          <p:cNvPr id="3" name="Symbol zastępczy numeru slajdu 2"/>
          <p:cNvSpPr>
            <a:spLocks noGrp="1"/>
          </p:cNvSpPr>
          <p:nvPr>
            <p:ph type="sldNum" sz="quarter" idx="12"/>
          </p:nvPr>
        </p:nvSpPr>
        <p:spPr/>
        <p:txBody>
          <a:bodyPr/>
          <a:lstStyle/>
          <a:p>
            <a:fld id="{95AD31FC-7B9A-42A6-8347-069E99EC957F}" type="slidenum">
              <a:rPr lang="pl-PL" smtClean="0">
                <a:solidFill>
                  <a:prstClr val="black">
                    <a:tint val="75000"/>
                  </a:prstClr>
                </a:solidFill>
              </a:rPr>
              <a:pPr/>
              <a:t>8</a:t>
            </a:fld>
            <a:endParaRPr lang="pl-PL">
              <a:solidFill>
                <a:prstClr val="black">
                  <a:tint val="75000"/>
                </a:prstClr>
              </a:solidFill>
            </a:endParaRPr>
          </a:p>
        </p:txBody>
      </p:sp>
      <p:sp>
        <p:nvSpPr>
          <p:cNvPr id="4" name="Symbol zastępczy tekstu 3"/>
          <p:cNvSpPr>
            <a:spLocks noGrp="1"/>
          </p:cNvSpPr>
          <p:nvPr>
            <p:ph type="body" sz="quarter" idx="13"/>
          </p:nvPr>
        </p:nvSpPr>
        <p:spPr/>
        <p:txBody>
          <a:bodyPr/>
          <a:lstStyle/>
          <a:p>
            <a:endParaRPr lang="pl-PL"/>
          </a:p>
        </p:txBody>
      </p:sp>
      <p:sp>
        <p:nvSpPr>
          <p:cNvPr id="5" name="Symbol zastępczy zawartości 4"/>
          <p:cNvSpPr>
            <a:spLocks noGrp="1"/>
          </p:cNvSpPr>
          <p:nvPr>
            <p:ph sz="quarter" idx="14"/>
          </p:nvPr>
        </p:nvSpPr>
        <p:spPr/>
        <p:txBody>
          <a:bodyPr/>
          <a:lstStyle/>
          <a:p>
            <a:r>
              <a:rPr lang="pl-PL" sz="1400" b="1" dirty="0">
                <a:solidFill>
                  <a:srgbClr val="C7658A"/>
                </a:solidFill>
              </a:rPr>
              <a:t>Spłata pożyczek w spółkach zależnej od Emitenta </a:t>
            </a:r>
          </a:p>
          <a:p>
            <a:r>
              <a:rPr lang="pl-PL" dirty="0"/>
              <a:t>Spółki zależna od Emitenta </a:t>
            </a:r>
            <a:r>
              <a:rPr lang="pl-PL" dirty="0" err="1"/>
              <a:t>Sugarfree</a:t>
            </a:r>
            <a:r>
              <a:rPr lang="pl-PL" dirty="0"/>
              <a:t> Sp. z o.o. oraz New </a:t>
            </a:r>
            <a:r>
              <a:rPr lang="pl-PL" dirty="0" err="1"/>
              <a:t>Fashion</a:t>
            </a:r>
            <a:r>
              <a:rPr lang="pl-PL" dirty="0"/>
              <a:t> Brand </a:t>
            </a:r>
            <a:r>
              <a:rPr lang="pl-PL" dirty="0" err="1"/>
              <a:t>Sp.z</a:t>
            </a:r>
            <a:r>
              <a:rPr lang="pl-PL" dirty="0"/>
              <a:t> o.o.  w styczniu 2020 roku dokonały spłaty kapitału pożyczki w kwocie 150 </a:t>
            </a:r>
            <a:r>
              <a:rPr lang="pl-PL" dirty="0" err="1"/>
              <a:t>tys</a:t>
            </a:r>
            <a:r>
              <a:rPr lang="pl-PL" dirty="0"/>
              <a:t> zł. i 30 tys. zł.  otrzymanej od Dawida Urbana. </a:t>
            </a:r>
          </a:p>
          <a:p>
            <a:endParaRPr lang="pl-PL" dirty="0"/>
          </a:p>
          <a:p>
            <a:r>
              <a:rPr lang="pl-PL" sz="1400" b="1" dirty="0">
                <a:solidFill>
                  <a:srgbClr val="C7658A"/>
                </a:solidFill>
              </a:rPr>
              <a:t>Zawarcie znaczących umów przez spółki zależne od Emitenta</a:t>
            </a:r>
          </a:p>
          <a:p>
            <a:r>
              <a:rPr lang="pl-PL" dirty="0"/>
              <a:t> Spółka New </a:t>
            </a:r>
            <a:r>
              <a:rPr lang="pl-PL" dirty="0" err="1"/>
              <a:t>Fashion</a:t>
            </a:r>
            <a:r>
              <a:rPr lang="pl-PL" dirty="0"/>
              <a:t> Brand </a:t>
            </a:r>
            <a:r>
              <a:rPr lang="pl-PL" dirty="0" err="1"/>
              <a:t>Sp.z</a:t>
            </a:r>
            <a:r>
              <a:rPr lang="pl-PL" dirty="0"/>
              <a:t> o.o. w styczniu 2020 roku ustaliła warunki umowy sprzedaży dla Jeronimo </a:t>
            </a:r>
            <a:r>
              <a:rPr lang="pl-PL" dirty="0" err="1"/>
              <a:t>Martins</a:t>
            </a:r>
            <a:r>
              <a:rPr lang="pl-PL" dirty="0"/>
              <a:t> Polska S.A. odzieży sportowej dla kobiet marki </a:t>
            </a:r>
            <a:r>
              <a:rPr lang="pl-PL" dirty="0" err="1"/>
              <a:t>Cardiobunny</a:t>
            </a:r>
            <a:r>
              <a:rPr lang="pl-PL" dirty="0"/>
              <a:t>. Łączna wartość umowy wynosi 1 700 tys. zł. netto. Umowa została zrealizowana w styczniu 2020 roku. </a:t>
            </a:r>
          </a:p>
          <a:p>
            <a:r>
              <a:rPr lang="pl-PL" dirty="0"/>
              <a:t>Spółka </a:t>
            </a:r>
            <a:r>
              <a:rPr lang="pl-PL" dirty="0" err="1"/>
              <a:t>Sugarfree</a:t>
            </a:r>
            <a:r>
              <a:rPr lang="pl-PL" dirty="0"/>
              <a:t> Sp. z o.o. w miesiącach kwietniu i czerwcu 2020 roku zawarła znaczące umowy z klientami korporacyjnymi obejmującymi sprzedaż środków ochrony osobistej o łącznej wartości 2 909 tys. zł netto, co wynikało z faktu, że Emitent na czas trwania pandemii </a:t>
            </a:r>
            <a:r>
              <a:rPr lang="pl-PL" dirty="0" err="1"/>
              <a:t>koronawirusa</a:t>
            </a:r>
            <a:r>
              <a:rPr lang="pl-PL" dirty="0"/>
              <a:t> COVID-19 rozszerzył portfolio swoich produktów o  importowane oraz krajowe produkty ochrony osobistej dla klientów hurtowych, wykorzystując swoje  relacje handlowe, kompetencje importera, kanały dystrybucji oraz doświadczenia z szybką logistyką dostaw. Umożliwiło to zniwelowanie niekorzystnego wpływu pandemii na podstawową działalność w zakresie sprzedaży odzieży. </a:t>
            </a:r>
          </a:p>
        </p:txBody>
      </p:sp>
      <p:sp>
        <p:nvSpPr>
          <p:cNvPr id="6" name="Symbol zastępczy zawartości 5"/>
          <p:cNvSpPr>
            <a:spLocks noGrp="1"/>
          </p:cNvSpPr>
          <p:nvPr>
            <p:ph sz="quarter" idx="15"/>
          </p:nvPr>
        </p:nvSpPr>
        <p:spPr/>
        <p:txBody>
          <a:bodyPr/>
          <a:lstStyle/>
          <a:p>
            <a:endParaRPr lang="pl-PL" dirty="0"/>
          </a:p>
        </p:txBody>
      </p:sp>
    </p:spTree>
    <p:extLst>
      <p:ext uri="{BB962C8B-B14F-4D97-AF65-F5344CB8AC3E}">
        <p14:creationId xmlns:p14="http://schemas.microsoft.com/office/powerpoint/2010/main" val="57188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osoba, zewnętrzne, budynek, dziewczynka&#10;&#10;Opis wygenerowany automatycznie">
            <a:extLst>
              <a:ext uri="{FF2B5EF4-FFF2-40B4-BE49-F238E27FC236}">
                <a16:creationId xmlns="" xmlns:a16="http://schemas.microsoft.com/office/drawing/2014/main" id="{3E082397-3AE7-4F32-A24D-11047ACF0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98"/>
            <a:ext cx="6400800" cy="9589215"/>
          </a:xfrm>
          <a:prstGeom prst="rect">
            <a:avLst/>
          </a:prstGeom>
        </p:spPr>
      </p:pic>
      <p:sp>
        <p:nvSpPr>
          <p:cNvPr id="3" name="Prostokąt 2"/>
          <p:cNvSpPr/>
          <p:nvPr/>
        </p:nvSpPr>
        <p:spPr>
          <a:xfrm>
            <a:off x="12699024" y="1"/>
            <a:ext cx="114300" cy="1724628"/>
          </a:xfrm>
          <a:prstGeom prst="rect">
            <a:avLst/>
          </a:prstGeom>
          <a:solidFill>
            <a:srgbClr val="C05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rostokąt 7"/>
          <p:cNvSpPr/>
          <p:nvPr/>
        </p:nvSpPr>
        <p:spPr>
          <a:xfrm>
            <a:off x="4" y="5854850"/>
            <a:ext cx="6400801" cy="193906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6" name="Prostokąt 15"/>
          <p:cNvSpPr/>
          <p:nvPr/>
        </p:nvSpPr>
        <p:spPr>
          <a:xfrm rot="16200000">
            <a:off x="1252530" y="6798054"/>
            <a:ext cx="45718"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pic>
        <p:nvPicPr>
          <p:cNvPr id="17" name="Obraz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6970" y="208989"/>
            <a:ext cx="717324" cy="288128"/>
          </a:xfrm>
          <a:prstGeom prst="rect">
            <a:avLst/>
          </a:prstGeom>
        </p:spPr>
      </p:pic>
      <p:sp>
        <p:nvSpPr>
          <p:cNvPr id="26" name="Symbol zastępczy zawartości 25"/>
          <p:cNvSpPr>
            <a:spLocks noGrp="1"/>
          </p:cNvSpPr>
          <p:nvPr>
            <p:ph sz="quarter" idx="15"/>
          </p:nvPr>
        </p:nvSpPr>
        <p:spPr/>
        <p:txBody>
          <a:bodyPr/>
          <a:lstStyle/>
          <a:p>
            <a:pPr algn="just"/>
            <a:r>
              <a:rPr lang="pl-PL" dirty="0"/>
              <a:t>Jednostką dominującą Grupy jest spółka HubStyle S.A. Spółka powstała </a:t>
            </a:r>
            <a:br>
              <a:rPr lang="pl-PL" dirty="0"/>
            </a:br>
            <a:r>
              <a:rPr lang="pl-PL" dirty="0"/>
              <a:t>10 listopada 2010 r. w wyniku przekształcenia Nokaut Spółka z ograniczoną odpowiedzialnością (powołanej 11 stycznia 2006 r. na mocy aktu notarialnego sporządzonego w Kancelarii Notarialnej przed notariuszem Anetą Leszczyńską Rep. A nr 407/2006). Nokaut Spółka z ograniczoną odpowiedzialnością została zarejestrowana w Krajowym Rejestrze Sądowym 23 stycznia 2006 r. Dnia 24 kwietnia 2015 r. Nadzwyczajne Walne zgromadzenie Grupy Nokaut S.A. zmieniło nazwę Spółki na </a:t>
            </a:r>
            <a:r>
              <a:rPr lang="pl-PL" dirty="0" err="1"/>
              <a:t>HubStyle</a:t>
            </a:r>
            <a:r>
              <a:rPr lang="pl-PL" dirty="0"/>
              <a:t> S.A.</a:t>
            </a:r>
          </a:p>
          <a:p>
            <a:pPr algn="just"/>
            <a:r>
              <a:rPr lang="pl-PL" sz="1400" b="1" dirty="0">
                <a:solidFill>
                  <a:srgbClr val="C7658A"/>
                </a:solidFill>
              </a:rPr>
              <a:t>Struktura Grupy</a:t>
            </a:r>
          </a:p>
          <a:p>
            <a:pPr algn="just"/>
            <a:r>
              <a:rPr lang="pl-PL" dirty="0"/>
              <a:t>Strukturę Grupy Kapitałowej tworzonej przez HubStyle S.A. na dzień </a:t>
            </a:r>
            <a:br>
              <a:rPr lang="pl-PL" dirty="0"/>
            </a:br>
            <a:r>
              <a:rPr lang="pl-PL" dirty="0"/>
              <a:t>31 grudnia 2019 r. przedstawia poniższy schemat:</a:t>
            </a:r>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solidFill>
                <a:srgbClr val="C0507B"/>
              </a:solidFill>
            </a:endParaRPr>
          </a:p>
          <a:p>
            <a:endParaRPr lang="pl-PL" b="1" dirty="0">
              <a:solidFill>
                <a:srgbClr val="C0507B"/>
              </a:solidFill>
            </a:endParaRPr>
          </a:p>
          <a:p>
            <a:pPr algn="just"/>
            <a:endParaRPr lang="pl-PL" dirty="0"/>
          </a:p>
        </p:txBody>
      </p:sp>
      <p:sp>
        <p:nvSpPr>
          <p:cNvPr id="20" name="Symbol zastępczy tekstu 19"/>
          <p:cNvSpPr>
            <a:spLocks noGrp="1"/>
          </p:cNvSpPr>
          <p:nvPr>
            <p:ph type="body" sz="quarter" idx="16"/>
          </p:nvPr>
        </p:nvSpPr>
        <p:spPr/>
        <p:txBody>
          <a:bodyPr/>
          <a:lstStyle/>
          <a:p>
            <a:r>
              <a:rPr lang="pl-PL" dirty="0"/>
              <a:t>Opis organizacji </a:t>
            </a:r>
            <a:br>
              <a:rPr lang="pl-PL" dirty="0"/>
            </a:br>
            <a:r>
              <a:rPr lang="pl-PL" dirty="0"/>
              <a:t>i działalności </a:t>
            </a:r>
            <a:br>
              <a:rPr lang="pl-PL" dirty="0"/>
            </a:br>
            <a:r>
              <a:rPr lang="pl-PL" dirty="0"/>
              <a:t>Grupy</a:t>
            </a:r>
          </a:p>
        </p:txBody>
      </p:sp>
      <p:sp>
        <p:nvSpPr>
          <p:cNvPr id="21" name="Symbol zastępczy tekstu 20"/>
          <p:cNvSpPr>
            <a:spLocks noGrp="1"/>
          </p:cNvSpPr>
          <p:nvPr>
            <p:ph type="body" sz="quarter" idx="17"/>
          </p:nvPr>
        </p:nvSpPr>
        <p:spPr/>
        <p:txBody>
          <a:bodyPr/>
          <a:lstStyle/>
          <a:p>
            <a:r>
              <a:rPr lang="pl-PL"/>
              <a:t>2</a:t>
            </a:r>
            <a:endParaRPr lang="pl-PL" dirty="0"/>
          </a:p>
        </p:txBody>
      </p:sp>
      <p:sp>
        <p:nvSpPr>
          <p:cNvPr id="30" name="Tytuł 29"/>
          <p:cNvSpPr>
            <a:spLocks noGrp="1"/>
          </p:cNvSpPr>
          <p:nvPr>
            <p:ph type="title"/>
          </p:nvPr>
        </p:nvSpPr>
        <p:spPr/>
        <p:txBody>
          <a:bodyPr>
            <a:normAutofit/>
          </a:bodyPr>
          <a:lstStyle/>
          <a:p>
            <a:r>
              <a:rPr lang="pl-PL" dirty="0"/>
              <a:t>Struktura organizacji oraz skład Grupy Kapitałowej</a:t>
            </a:r>
          </a:p>
        </p:txBody>
      </p:sp>
      <p:sp>
        <p:nvSpPr>
          <p:cNvPr id="11" name="Symbol zastępczy numeru slajdu 2"/>
          <p:cNvSpPr>
            <a:spLocks noGrp="1"/>
          </p:cNvSpPr>
          <p:nvPr>
            <p:ph type="sldNum" sz="quarter" idx="12"/>
          </p:nvPr>
        </p:nvSpPr>
        <p:spPr>
          <a:xfrm>
            <a:off x="8851265" y="9095880"/>
            <a:ext cx="2880360" cy="277200"/>
          </a:xfrm>
        </p:spPr>
        <p:txBody>
          <a:bodyPr/>
          <a:lstStyle/>
          <a:p>
            <a:fld id="{95AD31FC-7B9A-42A6-8347-069E99EC957F}" type="slidenum">
              <a:rPr lang="pl-PL" smtClean="0">
                <a:solidFill>
                  <a:prstClr val="black">
                    <a:tint val="75000"/>
                  </a:prstClr>
                </a:solidFill>
              </a:rPr>
              <a:pPr/>
              <a:t>9</a:t>
            </a:fld>
            <a:endParaRPr lang="pl-PL">
              <a:solidFill>
                <a:prstClr val="black">
                  <a:tint val="75000"/>
                </a:prstClr>
              </a:solidFil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509" y="3679465"/>
            <a:ext cx="47244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95495"/>
      </p:ext>
    </p:extLst>
  </p:cSld>
  <p:clrMapOvr>
    <a:masterClrMapping/>
  </p:clrMapOvr>
</p:sld>
</file>

<file path=ppt/theme/theme1.xml><?xml version="1.0" encoding="utf-8"?>
<a:theme xmlns:a="http://schemas.openxmlformats.org/drawingml/2006/main" name="1_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iestandardowy 2">
      <a:majorFont>
        <a:latin typeface="Calibri Light"/>
        <a:ea typeface=""/>
        <a:cs typeface=""/>
      </a:majorFont>
      <a:minorFont>
        <a:latin typeface="Calibri Light"/>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11535</TotalTime>
  <Words>8324</Words>
  <Application>Microsoft Office PowerPoint</Application>
  <PresentationFormat>Papier A3 (297x420 mm)</PresentationFormat>
  <Paragraphs>2198</Paragraphs>
  <Slides>45</Slides>
  <Notes>42</Notes>
  <HiddenSlides>0</HiddenSlides>
  <MMClips>0</MMClips>
  <ScaleCrop>false</ScaleCrop>
  <HeadingPairs>
    <vt:vector size="6" baseType="variant">
      <vt:variant>
        <vt:lpstr>Motyw</vt:lpstr>
      </vt:variant>
      <vt:variant>
        <vt:i4>3</vt:i4>
      </vt:variant>
      <vt:variant>
        <vt:lpstr>Osadzone serwery OLE</vt:lpstr>
      </vt:variant>
      <vt:variant>
        <vt:i4>1</vt:i4>
      </vt:variant>
      <vt:variant>
        <vt:lpstr>Tytuły slajdów</vt:lpstr>
      </vt:variant>
      <vt:variant>
        <vt:i4>45</vt:i4>
      </vt:variant>
    </vt:vector>
  </HeadingPairs>
  <TitlesOfParts>
    <vt:vector size="49" baseType="lpstr">
      <vt:lpstr>1_Motyw pakietu Office</vt:lpstr>
      <vt:lpstr>2_Motyw pakietu Office</vt:lpstr>
      <vt:lpstr>3_Motyw pakietu Office</vt:lpstr>
      <vt:lpstr>Dokument</vt:lpstr>
      <vt:lpstr>Prezentacja programu PowerPoint</vt:lpstr>
      <vt:lpstr>List do akcjonariuszy</vt:lpstr>
      <vt:lpstr>Sprawozdanie Zarządu z działalności Grupy Kapitałowej HubStyle i HubStyle S.A. za 2019 rok </vt:lpstr>
      <vt:lpstr>Wybrane dane finansowe</vt:lpstr>
      <vt:lpstr>Najważniejsze wydarzenia w 2019 r.</vt:lpstr>
      <vt:lpstr>Najważniejsze wydarzenia w 2019 r.</vt:lpstr>
      <vt:lpstr>Prezentacja programu PowerPoint</vt:lpstr>
      <vt:lpstr>Najważniejsze wydarzenia po zakończeniu raportowanego okresu </vt:lpstr>
      <vt:lpstr>Struktura organizacji oraz skład Grupy Kapitałowej</vt:lpstr>
      <vt:lpstr>Opis działalności prowadzonej przez Grupę</vt:lpstr>
      <vt:lpstr>Segmenty działalności</vt:lpstr>
      <vt:lpstr>Segmenty działalności</vt:lpstr>
      <vt:lpstr>Perspektywy rozwoju</vt:lpstr>
      <vt:lpstr>Perspektywy rozwoju</vt:lpstr>
      <vt:lpstr>Strategia rozwoju Grupy</vt:lpstr>
      <vt:lpstr>Ryzyka działalności</vt:lpstr>
      <vt:lpstr>Ryzyka związane z działalnością Grupy</vt:lpstr>
      <vt:lpstr>Ryzyka związane z działalnością Grupy</vt:lpstr>
      <vt:lpstr>Informacje o zawartych umowach</vt:lpstr>
      <vt:lpstr>Informacje o zawartych umowach</vt:lpstr>
      <vt:lpstr>Prezentacja wyników Grupy HubStyle za 2019 r.</vt:lpstr>
      <vt:lpstr>Rachunek zysków i strat Grupy HubStyle</vt:lpstr>
      <vt:lpstr>Sytuacja majątkowa Grupy HubStyle - struktura aktywów</vt:lpstr>
      <vt:lpstr>Sytuacja majątkowa Grupy HubStyle - struktura pasywów</vt:lpstr>
      <vt:lpstr>Sytuacja pieniężna Grupy HubStyle</vt:lpstr>
      <vt:lpstr>Analiza wskaźnikowa Grupy Kapitałowej HubStyle</vt:lpstr>
      <vt:lpstr>Prezentacja wyników HubStyle S.A. za 2019 r.</vt:lpstr>
      <vt:lpstr>Rachunek zysków i strat HubStyle S.A.</vt:lpstr>
      <vt:lpstr>Sytuacja majątkowa HubStyle S.A. - struktura aktywów i pasywów</vt:lpstr>
      <vt:lpstr>Sytuacja pieniężna HubStyle S.A.</vt:lpstr>
      <vt:lpstr>Struktura kapitału zakładowego</vt:lpstr>
      <vt:lpstr>HubStyle S.A. na Giełdzie Papierów Wartościowych w Warszawie</vt:lpstr>
      <vt:lpstr>Pozostałe informacje dotyczące akcji i akcjonariatu</vt:lpstr>
      <vt:lpstr>Stosowanie Zasad Ładu Korporacyjnego</vt:lpstr>
      <vt:lpstr>Stosowanie Zasad Ładu Korporacyjnego</vt:lpstr>
      <vt:lpstr>Władze HubStyle</vt:lpstr>
      <vt:lpstr>Władze HubStyle</vt:lpstr>
      <vt:lpstr>Władze HubStyle</vt:lpstr>
      <vt:lpstr>Inne informacje</vt:lpstr>
      <vt:lpstr>Inne informacje</vt:lpstr>
      <vt:lpstr>Pozostałe informacje</vt:lpstr>
      <vt:lpstr>Pozostałe informacje</vt:lpstr>
      <vt:lpstr>Pozostałe informacje</vt:lpstr>
      <vt:lpstr>Zatwierdzenie sprawozdania</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InnerValue</dc:creator>
  <cp:lastModifiedBy>User4</cp:lastModifiedBy>
  <cp:revision>911</cp:revision>
  <cp:lastPrinted>2020-06-25T09:54:53Z</cp:lastPrinted>
  <dcterms:created xsi:type="dcterms:W3CDTF">2016-02-02T14:07:05Z</dcterms:created>
  <dcterms:modified xsi:type="dcterms:W3CDTF">2020-06-30T13:40:44Z</dcterms:modified>
</cp:coreProperties>
</file>